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9" r:id="rId2"/>
    <p:sldId id="270" r:id="rId3"/>
    <p:sldId id="281" r:id="rId4"/>
    <p:sldId id="286" r:id="rId5"/>
    <p:sldId id="279" r:id="rId6"/>
    <p:sldId id="282" r:id="rId7"/>
    <p:sldId id="284" r:id="rId8"/>
    <p:sldId id="257" r:id="rId9"/>
    <p:sldId id="258" r:id="rId10"/>
    <p:sldId id="259" r:id="rId11"/>
    <p:sldId id="260" r:id="rId12"/>
    <p:sldId id="271" r:id="rId13"/>
    <p:sldId id="261" r:id="rId14"/>
    <p:sldId id="262" r:id="rId15"/>
    <p:sldId id="272" r:id="rId16"/>
    <p:sldId id="273" r:id="rId17"/>
    <p:sldId id="274" r:id="rId18"/>
    <p:sldId id="263" r:id="rId19"/>
    <p:sldId id="264" r:id="rId20"/>
    <p:sldId id="266" r:id="rId21"/>
    <p:sldId id="278" r:id="rId22"/>
    <p:sldId id="275" r:id="rId23"/>
    <p:sldId id="276" r:id="rId24"/>
    <p:sldId id="277" r:id="rId25"/>
    <p:sldId id="267" r:id="rId26"/>
    <p:sldId id="268" r:id="rId2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4660"/>
  </p:normalViewPr>
  <p:slideViewPr>
    <p:cSldViewPr snapToGrid="0">
      <p:cViewPr>
        <p:scale>
          <a:sx n="92" d="100"/>
          <a:sy n="92" d="100"/>
        </p:scale>
        <p:origin x="-11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D0AE5-259F-40C7-A4FF-18A64A3FD036}" type="datetimeFigureOut">
              <a:rPr lang="es-PE" smtClean="0"/>
              <a:t>15/05/2019</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47F13-4FE1-4BCC-98B6-35A932E8F5DD}" type="slidenum">
              <a:rPr lang="es-PE" smtClean="0"/>
              <a:t>‹Nº›</a:t>
            </a:fld>
            <a:endParaRPr lang="es-PE"/>
          </a:p>
        </p:txBody>
      </p:sp>
    </p:spTree>
    <p:extLst>
      <p:ext uri="{BB962C8B-B14F-4D97-AF65-F5344CB8AC3E}">
        <p14:creationId xmlns:p14="http://schemas.microsoft.com/office/powerpoint/2010/main" val="178914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FDD9EB35-3229-41BB-8992-28C1B6B3BE91}" type="datetimeFigureOut">
              <a:rPr lang="es-PE" smtClean="0"/>
              <a:t>15/05/2019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B11F479-F605-4FC4-B7C5-935E631D3775}" type="slidenum">
              <a:rPr lang="es-PE" smtClean="0"/>
              <a:t>‹Nº›</a:t>
            </a:fld>
            <a:endParaRPr lang="es-PE"/>
          </a:p>
        </p:txBody>
      </p:sp>
    </p:spTree>
    <p:extLst>
      <p:ext uri="{BB962C8B-B14F-4D97-AF65-F5344CB8AC3E}">
        <p14:creationId xmlns:p14="http://schemas.microsoft.com/office/powerpoint/2010/main" val="121942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FDD9EB35-3229-41BB-8992-28C1B6B3BE91}" type="datetimeFigureOut">
              <a:rPr lang="es-PE" smtClean="0"/>
              <a:t>15/05/2019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B11F479-F605-4FC4-B7C5-935E631D3775}" type="slidenum">
              <a:rPr lang="es-PE" smtClean="0"/>
              <a:t>‹Nº›</a:t>
            </a:fld>
            <a:endParaRPr lang="es-PE"/>
          </a:p>
        </p:txBody>
      </p:sp>
    </p:spTree>
    <p:extLst>
      <p:ext uri="{BB962C8B-B14F-4D97-AF65-F5344CB8AC3E}">
        <p14:creationId xmlns:p14="http://schemas.microsoft.com/office/powerpoint/2010/main" val="195468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FDD9EB35-3229-41BB-8992-28C1B6B3BE91}" type="datetimeFigureOut">
              <a:rPr lang="es-PE" smtClean="0"/>
              <a:t>15/05/2019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B11F479-F605-4FC4-B7C5-935E631D3775}" type="slidenum">
              <a:rPr lang="es-PE" smtClean="0"/>
              <a:t>‹Nº›</a:t>
            </a:fld>
            <a:endParaRPr lang="es-PE"/>
          </a:p>
        </p:txBody>
      </p:sp>
    </p:spTree>
    <p:extLst>
      <p:ext uri="{BB962C8B-B14F-4D97-AF65-F5344CB8AC3E}">
        <p14:creationId xmlns:p14="http://schemas.microsoft.com/office/powerpoint/2010/main" val="115198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FDD9EB35-3229-41BB-8992-28C1B6B3BE91}" type="datetimeFigureOut">
              <a:rPr lang="es-PE" smtClean="0"/>
              <a:t>15/05/2019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B11F479-F605-4FC4-B7C5-935E631D3775}" type="slidenum">
              <a:rPr lang="es-PE" smtClean="0"/>
              <a:t>‹Nº›</a:t>
            </a:fld>
            <a:endParaRPr lang="es-PE"/>
          </a:p>
        </p:txBody>
      </p:sp>
    </p:spTree>
    <p:extLst>
      <p:ext uri="{BB962C8B-B14F-4D97-AF65-F5344CB8AC3E}">
        <p14:creationId xmlns:p14="http://schemas.microsoft.com/office/powerpoint/2010/main" val="234438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DD9EB35-3229-41BB-8992-28C1B6B3BE91}" type="datetimeFigureOut">
              <a:rPr lang="es-PE" smtClean="0"/>
              <a:t>15/05/2019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B11F479-F605-4FC4-B7C5-935E631D3775}" type="slidenum">
              <a:rPr lang="es-PE" smtClean="0"/>
              <a:t>‹Nº›</a:t>
            </a:fld>
            <a:endParaRPr lang="es-PE"/>
          </a:p>
        </p:txBody>
      </p:sp>
    </p:spTree>
    <p:extLst>
      <p:ext uri="{BB962C8B-B14F-4D97-AF65-F5344CB8AC3E}">
        <p14:creationId xmlns:p14="http://schemas.microsoft.com/office/powerpoint/2010/main" val="269510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FDD9EB35-3229-41BB-8992-28C1B6B3BE91}" type="datetimeFigureOut">
              <a:rPr lang="es-PE" smtClean="0"/>
              <a:t>15/05/2019</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BB11F479-F605-4FC4-B7C5-935E631D3775}" type="slidenum">
              <a:rPr lang="es-PE" smtClean="0"/>
              <a:t>‹Nº›</a:t>
            </a:fld>
            <a:endParaRPr lang="es-PE"/>
          </a:p>
        </p:txBody>
      </p:sp>
    </p:spTree>
    <p:extLst>
      <p:ext uri="{BB962C8B-B14F-4D97-AF65-F5344CB8AC3E}">
        <p14:creationId xmlns:p14="http://schemas.microsoft.com/office/powerpoint/2010/main" val="3329876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FDD9EB35-3229-41BB-8992-28C1B6B3BE91}" type="datetimeFigureOut">
              <a:rPr lang="es-PE" smtClean="0"/>
              <a:t>15/05/2019</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BB11F479-F605-4FC4-B7C5-935E631D3775}" type="slidenum">
              <a:rPr lang="es-PE" smtClean="0"/>
              <a:t>‹Nº›</a:t>
            </a:fld>
            <a:endParaRPr lang="es-PE"/>
          </a:p>
        </p:txBody>
      </p:sp>
    </p:spTree>
    <p:extLst>
      <p:ext uri="{BB962C8B-B14F-4D97-AF65-F5344CB8AC3E}">
        <p14:creationId xmlns:p14="http://schemas.microsoft.com/office/powerpoint/2010/main" val="176820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FDD9EB35-3229-41BB-8992-28C1B6B3BE91}" type="datetimeFigureOut">
              <a:rPr lang="es-PE" smtClean="0"/>
              <a:t>15/05/2019</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BB11F479-F605-4FC4-B7C5-935E631D3775}" type="slidenum">
              <a:rPr lang="es-PE" smtClean="0"/>
              <a:t>‹Nº›</a:t>
            </a:fld>
            <a:endParaRPr lang="es-PE"/>
          </a:p>
        </p:txBody>
      </p:sp>
    </p:spTree>
    <p:extLst>
      <p:ext uri="{BB962C8B-B14F-4D97-AF65-F5344CB8AC3E}">
        <p14:creationId xmlns:p14="http://schemas.microsoft.com/office/powerpoint/2010/main" val="175376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DD9EB35-3229-41BB-8992-28C1B6B3BE91}" type="datetimeFigureOut">
              <a:rPr lang="es-PE" smtClean="0"/>
              <a:t>15/05/2019</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BB11F479-F605-4FC4-B7C5-935E631D3775}" type="slidenum">
              <a:rPr lang="es-PE" smtClean="0"/>
              <a:t>‹Nº›</a:t>
            </a:fld>
            <a:endParaRPr lang="es-PE"/>
          </a:p>
        </p:txBody>
      </p:sp>
    </p:spTree>
    <p:extLst>
      <p:ext uri="{BB962C8B-B14F-4D97-AF65-F5344CB8AC3E}">
        <p14:creationId xmlns:p14="http://schemas.microsoft.com/office/powerpoint/2010/main" val="3342784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DD9EB35-3229-41BB-8992-28C1B6B3BE91}" type="datetimeFigureOut">
              <a:rPr lang="es-PE" smtClean="0"/>
              <a:t>15/05/2019</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BB11F479-F605-4FC4-B7C5-935E631D3775}" type="slidenum">
              <a:rPr lang="es-PE" smtClean="0"/>
              <a:t>‹Nº›</a:t>
            </a:fld>
            <a:endParaRPr lang="es-PE"/>
          </a:p>
        </p:txBody>
      </p:sp>
    </p:spTree>
    <p:extLst>
      <p:ext uri="{BB962C8B-B14F-4D97-AF65-F5344CB8AC3E}">
        <p14:creationId xmlns:p14="http://schemas.microsoft.com/office/powerpoint/2010/main" val="16027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DD9EB35-3229-41BB-8992-28C1B6B3BE91}" type="datetimeFigureOut">
              <a:rPr lang="es-PE" smtClean="0"/>
              <a:t>15/05/2019</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BB11F479-F605-4FC4-B7C5-935E631D3775}" type="slidenum">
              <a:rPr lang="es-PE" smtClean="0"/>
              <a:t>‹Nº›</a:t>
            </a:fld>
            <a:endParaRPr lang="es-PE"/>
          </a:p>
        </p:txBody>
      </p:sp>
    </p:spTree>
    <p:extLst>
      <p:ext uri="{BB962C8B-B14F-4D97-AF65-F5344CB8AC3E}">
        <p14:creationId xmlns:p14="http://schemas.microsoft.com/office/powerpoint/2010/main" val="253572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9EB35-3229-41BB-8992-28C1B6B3BE91}" type="datetimeFigureOut">
              <a:rPr lang="es-PE" smtClean="0"/>
              <a:t>15/05/2019</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1F479-F605-4FC4-B7C5-935E631D3775}" type="slidenum">
              <a:rPr lang="es-PE" smtClean="0"/>
              <a:t>‹Nº›</a:t>
            </a:fld>
            <a:endParaRPr lang="es-PE"/>
          </a:p>
        </p:txBody>
      </p:sp>
    </p:spTree>
    <p:extLst>
      <p:ext uri="{BB962C8B-B14F-4D97-AF65-F5344CB8AC3E}">
        <p14:creationId xmlns:p14="http://schemas.microsoft.com/office/powerpoint/2010/main" val="1024668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1332" y="2866293"/>
            <a:ext cx="11148645" cy="2426676"/>
          </a:xfrm>
        </p:spPr>
        <p:txBody>
          <a:bodyPr anchor="ctr">
            <a:noAutofit/>
          </a:bodyPr>
          <a:lstStyle/>
          <a:p>
            <a:r>
              <a:rPr lang="es-PE" sz="6600" dirty="0" smtClean="0">
                <a:solidFill>
                  <a:schemeClr val="tx1"/>
                </a:solidFill>
                <a:latin typeface="Arial Narrow" panose="020B0606020202030204" pitchFamily="34" charset="0"/>
              </a:rPr>
              <a:t>GERENCIA GENERAL DE SEGURIDAD CIUDADANA 2019</a:t>
            </a:r>
            <a:endParaRPr lang="es-PE" sz="6600" dirty="0">
              <a:solidFill>
                <a:schemeClr val="tx1"/>
              </a:solidFill>
              <a:latin typeface="Arial Narrow" panose="020B0606020202030204" pitchFamily="34" charset="0"/>
            </a:endParaRPr>
          </a:p>
        </p:txBody>
      </p:sp>
      <p:sp>
        <p:nvSpPr>
          <p:cNvPr id="3" name="Subtítulo 2"/>
          <p:cNvSpPr>
            <a:spLocks noGrp="1"/>
          </p:cNvSpPr>
          <p:nvPr>
            <p:ph type="subTitle" idx="1"/>
          </p:nvPr>
        </p:nvSpPr>
        <p:spPr>
          <a:xfrm>
            <a:off x="5539155" y="5639144"/>
            <a:ext cx="6652845" cy="994739"/>
          </a:xfrm>
        </p:spPr>
        <p:txBody>
          <a:bodyPr>
            <a:noAutofit/>
          </a:bodyPr>
          <a:lstStyle/>
          <a:p>
            <a:pPr algn="r"/>
            <a:r>
              <a:rPr lang="es-PE" sz="2400" b="1" dirty="0" smtClean="0">
                <a:solidFill>
                  <a:schemeClr val="tx1"/>
                </a:solidFill>
                <a:latin typeface="Arial Narrow" panose="020B0606020202030204" pitchFamily="34" charset="0"/>
              </a:rPr>
              <a:t>GENERAL PNP ® LUIS MIGUEL PRAELI BURGA</a:t>
            </a:r>
          </a:p>
          <a:p>
            <a:pPr algn="r"/>
            <a:r>
              <a:rPr lang="es-PE" dirty="0" smtClean="0">
                <a:latin typeface="Arial Narrow" panose="020B0606020202030204" pitchFamily="34" charset="0"/>
              </a:rPr>
              <a:t>GERENTE GENERAL DE SEGURIDAD CIUDADANA</a:t>
            </a:r>
            <a:endParaRPr lang="es-PE" sz="2400" dirty="0">
              <a:solidFill>
                <a:schemeClr val="tx1"/>
              </a:solidFill>
              <a:latin typeface="Arial Narrow" panose="020B0606020202030204" pitchFamily="34" charset="0"/>
            </a:endParaRPr>
          </a:p>
        </p:txBody>
      </p:sp>
      <p:pic>
        <p:nvPicPr>
          <p:cNvPr id="4" name="4 Imagen" descr="http://www.municallao.gob.pe/images/Calla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5504" y="223557"/>
            <a:ext cx="1608620" cy="1661373"/>
          </a:xfrm>
          <a:prstGeom prst="rect">
            <a:avLst/>
          </a:prstGeom>
          <a:ln>
            <a:noFill/>
          </a:ln>
          <a:effectLst>
            <a:outerShdw blurRad="292100" dist="139700" dir="2700000" algn="tl" rotWithShape="0">
              <a:srgbClr val="333333">
                <a:alpha val="65000"/>
              </a:srgbClr>
            </a:outerShdw>
          </a:effectLst>
        </p:spPr>
      </p:pic>
      <p:sp>
        <p:nvSpPr>
          <p:cNvPr id="5" name="Título 1"/>
          <p:cNvSpPr txBox="1">
            <a:spLocks/>
          </p:cNvSpPr>
          <p:nvPr/>
        </p:nvSpPr>
        <p:spPr>
          <a:xfrm>
            <a:off x="456068" y="2170148"/>
            <a:ext cx="11148645" cy="6599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dirty="0" smtClean="0">
                <a:latin typeface="Arial Narrow" panose="020B0606020202030204" pitchFamily="34" charset="0"/>
              </a:rPr>
              <a:t>MUNICIPALIDAD PROVINCIAL DEL CALLAO</a:t>
            </a:r>
            <a:endParaRPr lang="es-PE" sz="4800" dirty="0">
              <a:latin typeface="Arial Narrow" panose="020B0606020202030204" pitchFamily="34" charset="0"/>
            </a:endParaRPr>
          </a:p>
        </p:txBody>
      </p:sp>
    </p:spTree>
    <p:extLst>
      <p:ext uri="{BB962C8B-B14F-4D97-AF65-F5344CB8AC3E}">
        <p14:creationId xmlns:p14="http://schemas.microsoft.com/office/powerpoint/2010/main" val="1692748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00034" y="486313"/>
            <a:ext cx="6761407" cy="1081549"/>
          </a:xfrm>
        </p:spPr>
        <p:txBody>
          <a:bodyPr>
            <a:normAutofit fontScale="90000"/>
          </a:bodyPr>
          <a:lstStyle/>
          <a:p>
            <a:r>
              <a:rPr lang="es-PE" dirty="0" smtClean="0">
                <a:latin typeface="Arial Narrow" panose="020B0606020202030204" pitchFamily="34" charset="0"/>
              </a:rPr>
              <a:t>CONSTRUCCIÓN DEL OBSERVATORIO DE SEGURIDAD CIUDADANA</a:t>
            </a:r>
            <a:endParaRPr lang="es-PE" dirty="0">
              <a:latin typeface="Arial Narrow" panose="020B0606020202030204" pitchFamily="34" charset="0"/>
            </a:endParaRPr>
          </a:p>
        </p:txBody>
      </p:sp>
      <p:sp>
        <p:nvSpPr>
          <p:cNvPr id="3" name="Flecha a la derecha con muesca 2"/>
          <p:cNvSpPr/>
          <p:nvPr/>
        </p:nvSpPr>
        <p:spPr>
          <a:xfrm>
            <a:off x="1712889" y="199618"/>
            <a:ext cx="3168203" cy="1551905"/>
          </a:xfrm>
          <a:prstGeom prst="notchedRightArrow">
            <a:avLst>
              <a:gd name="adj1" fmla="val 39411"/>
              <a:gd name="adj2" fmla="val 480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n>
                  <a:solidFill>
                    <a:schemeClr val="tx1"/>
                  </a:solidFill>
                </a:ln>
              </a:rPr>
              <a:t>OBSERVATORIA DE SEGURIDAD CIUDADANA</a:t>
            </a:r>
            <a:endParaRPr lang="es-PE" sz="1400" dirty="0">
              <a:ln>
                <a:solidFill>
                  <a:schemeClr val="tx1"/>
                </a:solidFill>
              </a:ln>
            </a:endParaRPr>
          </a:p>
        </p:txBody>
      </p:sp>
      <p:sp>
        <p:nvSpPr>
          <p:cNvPr id="4" name="CuadroTexto 3"/>
          <p:cNvSpPr txBox="1"/>
          <p:nvPr/>
        </p:nvSpPr>
        <p:spPr>
          <a:xfrm>
            <a:off x="618185" y="1996224"/>
            <a:ext cx="11243256" cy="923330"/>
          </a:xfrm>
          <a:prstGeom prst="rect">
            <a:avLst/>
          </a:prstGeom>
          <a:noFill/>
        </p:spPr>
        <p:txBody>
          <a:bodyPr wrap="square" rtlCol="0">
            <a:spAutoFit/>
          </a:bodyPr>
          <a:lstStyle/>
          <a:p>
            <a:pPr algn="just"/>
            <a:r>
              <a:rPr lang="es-PE" dirty="0" smtClean="0">
                <a:latin typeface="Arial Narrow" panose="020B0606020202030204" pitchFamily="34" charset="0"/>
              </a:rPr>
              <a:t>La Municipalidad Provincial del Callao, deberá implementar el observatorio de seguridad ciudadana en el cual se procese la información de los principales actores de la seguridad ciudadana, Policía Nacional Perú – Región Policial, Ministerio Publico, Poder Judicial, Serenazgo, :</a:t>
            </a:r>
            <a:endParaRPr lang="es-PE" dirty="0">
              <a:latin typeface="Arial Narrow" panose="020B0606020202030204" pitchFamily="34" charset="0"/>
            </a:endParaRPr>
          </a:p>
        </p:txBody>
      </p:sp>
      <p:sp>
        <p:nvSpPr>
          <p:cNvPr id="5" name="CuadroTexto 4"/>
          <p:cNvSpPr txBox="1"/>
          <p:nvPr/>
        </p:nvSpPr>
        <p:spPr>
          <a:xfrm>
            <a:off x="618185" y="3074103"/>
            <a:ext cx="5022761" cy="1200329"/>
          </a:xfrm>
          <a:prstGeom prst="rect">
            <a:avLst/>
          </a:prstGeom>
          <a:noFill/>
        </p:spPr>
        <p:txBody>
          <a:bodyPr wrap="square" rtlCol="0">
            <a:spAutoFit/>
          </a:bodyPr>
          <a:lstStyle/>
          <a:p>
            <a:pPr marL="285750" indent="-285750" algn="just">
              <a:buFont typeface="Arial" panose="020B0604020202020204" pitchFamily="34" charset="0"/>
              <a:buChar char="•"/>
            </a:pPr>
            <a:r>
              <a:rPr lang="es-PE" dirty="0" smtClean="0">
                <a:latin typeface="Arial Narrow" panose="020B0606020202030204" pitchFamily="34" charset="0"/>
              </a:rPr>
              <a:t>Elaboración del Mapas de Delito – Jurisdicción Policial </a:t>
            </a:r>
          </a:p>
          <a:p>
            <a:pPr marL="285750" indent="-285750" algn="just">
              <a:buFont typeface="Arial" panose="020B0604020202020204" pitchFamily="34" charset="0"/>
              <a:buChar char="•"/>
            </a:pPr>
            <a:r>
              <a:rPr lang="es-PE" dirty="0" smtClean="0">
                <a:latin typeface="Arial Narrow" panose="020B0606020202030204" pitchFamily="34" charset="0"/>
              </a:rPr>
              <a:t>Elaboración del Plan de Patrullaje Integrado</a:t>
            </a:r>
          </a:p>
          <a:p>
            <a:pPr marL="285750" indent="-285750" algn="just">
              <a:buFont typeface="Arial" panose="020B0604020202020204" pitchFamily="34" charset="0"/>
              <a:buChar char="•"/>
            </a:pPr>
            <a:r>
              <a:rPr lang="es-PE" dirty="0" smtClean="0">
                <a:latin typeface="Arial Narrow" panose="020B0606020202030204" pitchFamily="34" charset="0"/>
              </a:rPr>
              <a:t>Elaboración del Plan de Patrullaje Municipal</a:t>
            </a:r>
          </a:p>
          <a:p>
            <a:pPr marL="285750" indent="-285750" algn="just">
              <a:buFont typeface="Arial" panose="020B0604020202020204" pitchFamily="34" charset="0"/>
              <a:buChar char="•"/>
            </a:pPr>
            <a:r>
              <a:rPr lang="es-PE" dirty="0" smtClean="0">
                <a:latin typeface="Arial Narrow" panose="020B0606020202030204" pitchFamily="34" charset="0"/>
              </a:rPr>
              <a:t>Elaborar Planes de Acción Rápida en emergencia</a:t>
            </a:r>
            <a:endParaRPr lang="es-PE" dirty="0">
              <a:latin typeface="Arial Narrow" panose="020B0606020202030204" pitchFamily="34" charset="0"/>
            </a:endParaRPr>
          </a:p>
        </p:txBody>
      </p:sp>
      <p:pic>
        <p:nvPicPr>
          <p:cNvPr id="11266" name="Picture 2" descr="Image result for OBSERVATORIOS DE SEGURIDAD CIUDAD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5584" y="2919554"/>
            <a:ext cx="3825721" cy="254888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OBSERVATORIOS DE SEGURIDAD CIUDADANA"/>
          <p:cNvPicPr>
            <a:picLocks noChangeAspect="1" noChangeArrowheads="1"/>
          </p:cNvPicPr>
          <p:nvPr/>
        </p:nvPicPr>
        <p:blipFill rotWithShape="1">
          <a:blip r:embed="rId3">
            <a:extLst>
              <a:ext uri="{28A0092B-C50C-407E-A947-70E740481C1C}">
                <a14:useLocalDpi xmlns:a14="http://schemas.microsoft.com/office/drawing/2010/main" val="0"/>
              </a:ext>
            </a:extLst>
          </a:blip>
          <a:srcRect b="15914"/>
          <a:stretch/>
        </p:blipFill>
        <p:spPr bwMode="auto">
          <a:xfrm>
            <a:off x="2537664" y="4257150"/>
            <a:ext cx="5124739" cy="242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955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4533" t="32350" r="5490" b="16065"/>
          <a:stretch/>
        </p:blipFill>
        <p:spPr>
          <a:xfrm>
            <a:off x="356315" y="2198339"/>
            <a:ext cx="11706897" cy="3773510"/>
          </a:xfrm>
          <a:prstGeom prst="rect">
            <a:avLst/>
          </a:prstGeom>
        </p:spPr>
      </p:pic>
      <p:sp>
        <p:nvSpPr>
          <p:cNvPr id="4" name="Título 1"/>
          <p:cNvSpPr>
            <a:spLocks noGrp="1"/>
          </p:cNvSpPr>
          <p:nvPr>
            <p:ph type="title"/>
          </p:nvPr>
        </p:nvSpPr>
        <p:spPr>
          <a:xfrm>
            <a:off x="4945487" y="460555"/>
            <a:ext cx="6761407" cy="1081549"/>
          </a:xfrm>
        </p:spPr>
        <p:txBody>
          <a:bodyPr>
            <a:normAutofit fontScale="90000"/>
          </a:bodyPr>
          <a:lstStyle/>
          <a:p>
            <a:r>
              <a:rPr lang="es-PE" dirty="0" smtClean="0">
                <a:latin typeface="Arial Narrow" panose="020B0606020202030204" pitchFamily="34" charset="0"/>
              </a:rPr>
              <a:t>CONSTRUCCIÓN DEL OBSERVATORIO DE SEGURIDAD CIUDADANA</a:t>
            </a:r>
            <a:endParaRPr lang="es-PE" dirty="0">
              <a:latin typeface="Arial Narrow" panose="020B0606020202030204" pitchFamily="34" charset="0"/>
            </a:endParaRPr>
          </a:p>
        </p:txBody>
      </p:sp>
      <p:sp>
        <p:nvSpPr>
          <p:cNvPr id="5" name="Flecha a la derecha con muesca 4"/>
          <p:cNvSpPr/>
          <p:nvPr/>
        </p:nvSpPr>
        <p:spPr>
          <a:xfrm>
            <a:off x="1558342" y="173860"/>
            <a:ext cx="3168203" cy="1551905"/>
          </a:xfrm>
          <a:prstGeom prst="notchedRightArrow">
            <a:avLst>
              <a:gd name="adj1" fmla="val 39411"/>
              <a:gd name="adj2" fmla="val 480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n>
                  <a:solidFill>
                    <a:schemeClr val="tx1"/>
                  </a:solidFill>
                </a:ln>
              </a:rPr>
              <a:t>OBSERVATORIA DE SEGURIDAD CIUDADANA</a:t>
            </a:r>
            <a:endParaRPr lang="es-PE" sz="1400" dirty="0">
              <a:ln>
                <a:solidFill>
                  <a:schemeClr val="tx1"/>
                </a:solidFill>
              </a:ln>
            </a:endParaRPr>
          </a:p>
        </p:txBody>
      </p:sp>
      <p:sp>
        <p:nvSpPr>
          <p:cNvPr id="7" name="Rectángulo 6"/>
          <p:cNvSpPr/>
          <p:nvPr/>
        </p:nvSpPr>
        <p:spPr>
          <a:xfrm>
            <a:off x="8079699" y="1685555"/>
            <a:ext cx="4030196" cy="369332"/>
          </a:xfrm>
          <a:prstGeom prst="rect">
            <a:avLst/>
          </a:prstGeom>
        </p:spPr>
        <p:txBody>
          <a:bodyPr wrap="square">
            <a:spAutoFit/>
          </a:bodyPr>
          <a:lstStyle/>
          <a:p>
            <a:pPr fontAlgn="ctr"/>
            <a:r>
              <a:rPr lang="en-US" dirty="0" smtClean="0">
                <a:latin typeface="Arial Narrow" panose="020B0606020202030204" pitchFamily="34" charset="0"/>
              </a:rPr>
              <a:t>Ubicación: Av </a:t>
            </a:r>
            <a:r>
              <a:rPr lang="en-US" dirty="0">
                <a:latin typeface="Arial Narrow" panose="020B0606020202030204" pitchFamily="34" charset="0"/>
              </a:rPr>
              <a:t>Faucett c/ Av. Canta Callao</a:t>
            </a:r>
            <a:endParaRPr lang="es-PE"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3126638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130006" y="759688"/>
            <a:ext cx="73011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sz="24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Calibri" panose="020F0502020204030204" pitchFamily="34" charset="0"/>
              </a:rPr>
              <a:t>ZONA N° 02 – AV. FAUCETT Y AV. CANTA CALLAO</a:t>
            </a:r>
            <a:endParaRPr kumimoji="0" lang="es-PE" sz="4000" b="0" i="0" u="none" strike="noStrike" cap="none" normalizeH="0" baseline="0" dirty="0" smtClean="0">
              <a:ln>
                <a:noFill/>
              </a:ln>
              <a:solidFill>
                <a:schemeClr val="tx1"/>
              </a:solidFill>
              <a:effectLst/>
              <a:latin typeface="Arial Narrow" panose="020B0606020202030204" pitchFamily="34" charset="0"/>
            </a:endParaRPr>
          </a:p>
        </p:txBody>
      </p:sp>
      <p:pic>
        <p:nvPicPr>
          <p:cNvPr id="11" name="4 Imagen" descr="http://www.municallao.gob.pe/images/Calla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3380" y="4970531"/>
            <a:ext cx="1608620" cy="1661373"/>
          </a:xfrm>
          <a:prstGeom prst="rect">
            <a:avLst/>
          </a:prstGeom>
          <a:ln>
            <a:noFill/>
          </a:ln>
          <a:effectLst>
            <a:outerShdw blurRad="292100" dist="139700" dir="2700000" algn="tl" rotWithShape="0">
              <a:srgbClr val="333333">
                <a:alpha val="65000"/>
              </a:srgbClr>
            </a:outerShdw>
          </a:effectLst>
        </p:spPr>
      </p:pic>
      <p:sp>
        <p:nvSpPr>
          <p:cNvPr id="13" name="Rectángulo 12"/>
          <p:cNvSpPr/>
          <p:nvPr/>
        </p:nvSpPr>
        <p:spPr>
          <a:xfrm>
            <a:off x="130006" y="298023"/>
            <a:ext cx="7139327" cy="461665"/>
          </a:xfrm>
          <a:prstGeom prst="rect">
            <a:avLst/>
          </a:prstGeom>
        </p:spPr>
        <p:txBody>
          <a:bodyPr wrap="none">
            <a:spAutoFit/>
          </a:bodyPr>
          <a:lstStyle/>
          <a:p>
            <a:r>
              <a:rPr lang="es-PE" sz="2400" b="1" dirty="0" smtClean="0">
                <a:latin typeface="Arial Narrow" panose="020B0606020202030204" pitchFamily="34" charset="0"/>
                <a:ea typeface="Calibri" panose="020F0502020204030204" pitchFamily="34" charset="0"/>
                <a:cs typeface="Times New Roman" panose="02020603050405020304" pitchFamily="18" charset="0"/>
              </a:rPr>
              <a:t>MÓDULO OBSERVATORIO DE SEGURIDAD CIUDADANA</a:t>
            </a:r>
            <a:r>
              <a:rPr lang="es-PE" sz="2400" dirty="0" smtClean="0">
                <a:latin typeface="Arial Narrow" panose="020B0606020202030204" pitchFamily="34" charset="0"/>
                <a:ea typeface="Calibri" panose="020F0502020204030204" pitchFamily="34" charset="0"/>
                <a:cs typeface="Times New Roman" panose="02020603050405020304" pitchFamily="18" charset="0"/>
              </a:rPr>
              <a:t>: </a:t>
            </a:r>
            <a:endParaRPr lang="es-PE" sz="2400" dirty="0"/>
          </a:p>
        </p:txBody>
      </p:sp>
      <p:grpSp>
        <p:nvGrpSpPr>
          <p:cNvPr id="16" name="Grupo 15"/>
          <p:cNvGrpSpPr/>
          <p:nvPr/>
        </p:nvGrpSpPr>
        <p:grpSpPr>
          <a:xfrm>
            <a:off x="592428" y="1491094"/>
            <a:ext cx="9195516" cy="5140810"/>
            <a:chOff x="592428" y="1491094"/>
            <a:chExt cx="9195516" cy="5140810"/>
          </a:xfrm>
        </p:grpSpPr>
        <p:pic>
          <p:nvPicPr>
            <p:cNvPr id="14" name="Imagen 1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7104" t="27421" r="43500" b="12016"/>
            <a:stretch/>
          </p:blipFill>
          <p:spPr>
            <a:xfrm>
              <a:off x="592428" y="1491094"/>
              <a:ext cx="9195516" cy="5140810"/>
            </a:xfrm>
            <a:prstGeom prst="rect">
              <a:avLst/>
            </a:prstGeom>
            <a:ln>
              <a:solidFill>
                <a:schemeClr val="tx1"/>
              </a:solidFill>
            </a:ln>
          </p:spPr>
        </p:pic>
        <p:sp>
          <p:nvSpPr>
            <p:cNvPr id="15" name="Rectángulo 14"/>
            <p:cNvSpPr/>
            <p:nvPr/>
          </p:nvSpPr>
          <p:spPr>
            <a:xfrm rot="2486420">
              <a:off x="5559689" y="3514475"/>
              <a:ext cx="424180" cy="330655"/>
            </a:xfrm>
            <a:prstGeom prst="rect">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extLst>
      <p:ext uri="{BB962C8B-B14F-4D97-AF65-F5344CB8AC3E}">
        <p14:creationId xmlns:p14="http://schemas.microsoft.com/office/powerpoint/2010/main" val="259930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entrales de video vigila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827" y="1861722"/>
            <a:ext cx="4194173" cy="238875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68835" y="1738254"/>
            <a:ext cx="7212026" cy="2858475"/>
          </a:xfrm>
          <a:prstGeom prst="rect">
            <a:avLst/>
          </a:prstGeom>
        </p:spPr>
        <p:txBody>
          <a:bodyPr wrap="square">
            <a:spAutoFit/>
          </a:bodyPr>
          <a:lstStyle/>
          <a:p>
            <a:pPr lvl="0" algn="just">
              <a:lnSpc>
                <a:spcPct val="107000"/>
              </a:lnSpc>
              <a:spcAft>
                <a:spcPts val="0"/>
              </a:spcAft>
            </a:pPr>
            <a:r>
              <a:rPr lang="es-PE" sz="2800" b="1" dirty="0">
                <a:latin typeface="Arial Narrow" panose="020B0606020202030204" pitchFamily="34" charset="0"/>
                <a:ea typeface="Calibri" panose="020F0502020204030204" pitchFamily="34" charset="0"/>
                <a:cs typeface="Times New Roman" panose="02020603050405020304" pitchFamily="18" charset="0"/>
              </a:rPr>
              <a:t>Módulo CIS N° 01</a:t>
            </a:r>
            <a:r>
              <a:rPr lang="es-PE" sz="2800" dirty="0">
                <a:latin typeface="Arial Narrow" panose="020B0606020202030204" pitchFamily="34" charset="0"/>
                <a:ea typeface="Calibri" panose="020F0502020204030204" pitchFamily="34" charset="0"/>
                <a:cs typeface="Times New Roman" panose="02020603050405020304" pitchFamily="18" charset="0"/>
              </a:rPr>
              <a:t>: Avenida Miguel Grau con Avenida Buenos Aires</a:t>
            </a:r>
          </a:p>
          <a:p>
            <a:pPr lvl="0" algn="just">
              <a:lnSpc>
                <a:spcPct val="107000"/>
              </a:lnSpc>
              <a:spcAft>
                <a:spcPts val="0"/>
              </a:spcAft>
            </a:pPr>
            <a:r>
              <a:rPr lang="es-PE" sz="2800" b="1" dirty="0">
                <a:latin typeface="Arial Narrow" panose="020B0606020202030204" pitchFamily="34" charset="0"/>
                <a:ea typeface="Calibri" panose="020F0502020204030204" pitchFamily="34" charset="0"/>
                <a:cs typeface="Times New Roman" panose="02020603050405020304" pitchFamily="18" charset="0"/>
              </a:rPr>
              <a:t>Módulo CIS N° 02</a:t>
            </a:r>
            <a:r>
              <a:rPr lang="es-PE" sz="2800" dirty="0">
                <a:latin typeface="Arial Narrow" panose="020B0606020202030204" pitchFamily="34" charset="0"/>
                <a:ea typeface="Calibri" panose="020F0502020204030204" pitchFamily="34" charset="0"/>
                <a:cs typeface="Times New Roman" panose="02020603050405020304" pitchFamily="18" charset="0"/>
              </a:rPr>
              <a:t>: Avenida Los Dominicos con Calle 2, Parque Sesquicentenario </a:t>
            </a:r>
          </a:p>
          <a:p>
            <a:pPr lvl="0" algn="just">
              <a:lnSpc>
                <a:spcPct val="107000"/>
              </a:lnSpc>
              <a:spcAft>
                <a:spcPts val="0"/>
              </a:spcAft>
            </a:pPr>
            <a:r>
              <a:rPr lang="es-PE" sz="2800" b="1" dirty="0">
                <a:latin typeface="Arial Narrow" panose="020B0606020202030204" pitchFamily="34" charset="0"/>
                <a:ea typeface="Calibri" panose="020F0502020204030204" pitchFamily="34" charset="0"/>
                <a:cs typeface="Times New Roman" panose="02020603050405020304" pitchFamily="18" charset="0"/>
              </a:rPr>
              <a:t>Módulo CIS N° 03</a:t>
            </a:r>
            <a:r>
              <a:rPr lang="es-PE" sz="2800" dirty="0">
                <a:latin typeface="Arial Narrow" panose="020B0606020202030204" pitchFamily="34" charset="0"/>
                <a:ea typeface="Calibri" panose="020F0502020204030204" pitchFamily="34" charset="0"/>
                <a:cs typeface="Times New Roman" panose="02020603050405020304" pitchFamily="18" charset="0"/>
              </a:rPr>
              <a:t>: Avenida Bertello con Villa d</a:t>
            </a:r>
            <a:r>
              <a:rPr lang="es-PE" sz="2800" dirty="0" smtClean="0">
                <a:latin typeface="Arial Narrow" panose="020B0606020202030204" pitchFamily="34" charset="0"/>
                <a:ea typeface="Calibri" panose="020F0502020204030204" pitchFamily="34" charset="0"/>
                <a:cs typeface="Times New Roman" panose="02020603050405020304" pitchFamily="18" charset="0"/>
              </a:rPr>
              <a:t>el </a:t>
            </a:r>
            <a:r>
              <a:rPr lang="es-PE" sz="2800" dirty="0">
                <a:latin typeface="Arial Narrow" panose="020B0606020202030204" pitchFamily="34" charset="0"/>
                <a:ea typeface="Calibri" panose="020F0502020204030204" pitchFamily="34" charset="0"/>
                <a:cs typeface="Times New Roman" panose="02020603050405020304" pitchFamily="18" charset="0"/>
              </a:rPr>
              <a:t>Mar – Bahía Blanca</a:t>
            </a:r>
            <a:endParaRPr lang="es-PE" sz="28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030" name="Picture 6" descr="Image result for centrales de video vigilancia municipal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073" y="4360395"/>
            <a:ext cx="3429788" cy="23855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OBSERVATORIOS DE SEGURIDAD CIUDADANA"/>
          <p:cNvPicPr>
            <a:picLocks noChangeAspect="1" noChangeArrowheads="1"/>
          </p:cNvPicPr>
          <p:nvPr/>
        </p:nvPicPr>
        <p:blipFill rotWithShape="1">
          <a:blip r:embed="rId4">
            <a:extLst>
              <a:ext uri="{28A0092B-C50C-407E-A947-70E740481C1C}">
                <a14:useLocalDpi xmlns:a14="http://schemas.microsoft.com/office/drawing/2010/main" val="0"/>
              </a:ext>
            </a:extLst>
          </a:blip>
          <a:srcRect b="28002"/>
          <a:stretch/>
        </p:blipFill>
        <p:spPr bwMode="auto">
          <a:xfrm>
            <a:off x="7894750" y="4360395"/>
            <a:ext cx="4194173" cy="2385577"/>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a la derecha con muesca 6"/>
          <p:cNvSpPr/>
          <p:nvPr/>
        </p:nvSpPr>
        <p:spPr>
          <a:xfrm>
            <a:off x="1777282" y="295820"/>
            <a:ext cx="3245524" cy="1442434"/>
          </a:xfrm>
          <a:prstGeom prst="notchedRightArrow">
            <a:avLst>
              <a:gd name="adj1" fmla="val 48214"/>
              <a:gd name="adj2" fmla="val 732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n>
                  <a:solidFill>
                    <a:schemeClr val="tx1"/>
                  </a:solidFill>
                </a:ln>
              </a:rPr>
              <a:t>CENTRALES DE VIDEO VIGILANCIA</a:t>
            </a:r>
            <a:endParaRPr lang="es-PE" sz="1400" dirty="0">
              <a:ln>
                <a:solidFill>
                  <a:schemeClr val="tx1"/>
                </a:solidFill>
              </a:ln>
            </a:endParaRPr>
          </a:p>
        </p:txBody>
      </p:sp>
      <p:sp>
        <p:nvSpPr>
          <p:cNvPr id="9" name="Título 1"/>
          <p:cNvSpPr txBox="1">
            <a:spLocks/>
          </p:cNvSpPr>
          <p:nvPr/>
        </p:nvSpPr>
        <p:spPr>
          <a:xfrm>
            <a:off x="5203065" y="476262"/>
            <a:ext cx="6761407" cy="1081549"/>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E" dirty="0" smtClean="0">
                <a:latin typeface="Arial Narrow" panose="020B0606020202030204" pitchFamily="34" charset="0"/>
              </a:rPr>
              <a:t>CONSTRUCCIÓN DE TRES (03) CENTRALES DE VIDEO VIGILANCIA</a:t>
            </a:r>
            <a:endParaRPr lang="es-PE" dirty="0">
              <a:latin typeface="Arial Narrow" panose="020B0606020202030204" pitchFamily="34" charset="0"/>
            </a:endParaRPr>
          </a:p>
        </p:txBody>
      </p:sp>
    </p:spTree>
    <p:extLst>
      <p:ext uri="{BB962C8B-B14F-4D97-AF65-F5344CB8AC3E}">
        <p14:creationId xmlns:p14="http://schemas.microsoft.com/office/powerpoint/2010/main" val="1136000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7345" t="20125" r="12380" b="7375"/>
          <a:stretch/>
        </p:blipFill>
        <p:spPr>
          <a:xfrm>
            <a:off x="451790" y="1557811"/>
            <a:ext cx="11409652" cy="5188651"/>
          </a:xfrm>
          <a:prstGeom prst="rect">
            <a:avLst/>
          </a:prstGeom>
        </p:spPr>
      </p:pic>
      <p:sp>
        <p:nvSpPr>
          <p:cNvPr id="6" name="Flecha a la derecha con muesca 5"/>
          <p:cNvSpPr/>
          <p:nvPr/>
        </p:nvSpPr>
        <p:spPr>
          <a:xfrm>
            <a:off x="1777282" y="295820"/>
            <a:ext cx="3245524" cy="1442434"/>
          </a:xfrm>
          <a:prstGeom prst="notchedRightArrow">
            <a:avLst>
              <a:gd name="adj1" fmla="val 48214"/>
              <a:gd name="adj2" fmla="val 732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n>
                  <a:solidFill>
                    <a:schemeClr val="tx1"/>
                  </a:solidFill>
                </a:ln>
              </a:rPr>
              <a:t>CENTRALES DE VIDEO VIGILANCIA</a:t>
            </a:r>
            <a:endParaRPr lang="es-PE" sz="1400" dirty="0">
              <a:ln>
                <a:solidFill>
                  <a:schemeClr val="tx1"/>
                </a:solidFill>
              </a:ln>
            </a:endParaRPr>
          </a:p>
        </p:txBody>
      </p:sp>
      <p:sp>
        <p:nvSpPr>
          <p:cNvPr id="7" name="Título 1"/>
          <p:cNvSpPr txBox="1">
            <a:spLocks/>
          </p:cNvSpPr>
          <p:nvPr/>
        </p:nvSpPr>
        <p:spPr>
          <a:xfrm>
            <a:off x="5203065" y="476262"/>
            <a:ext cx="6761407" cy="1081549"/>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E" dirty="0" smtClean="0">
                <a:latin typeface="Arial Narrow" panose="020B0606020202030204" pitchFamily="34" charset="0"/>
              </a:rPr>
              <a:t>CONSTRUCCIÓN DE TRES (03) CENTRALES DE VIDEO VIGILANCIA</a:t>
            </a:r>
            <a:endParaRPr lang="es-PE" dirty="0">
              <a:latin typeface="Arial Narrow" panose="020B0606020202030204" pitchFamily="34" charset="0"/>
            </a:endParaRPr>
          </a:p>
        </p:txBody>
      </p:sp>
    </p:spTree>
    <p:extLst>
      <p:ext uri="{BB962C8B-B14F-4D97-AF65-F5344CB8AC3E}">
        <p14:creationId xmlns:p14="http://schemas.microsoft.com/office/powerpoint/2010/main" val="131114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3282276" y="426812"/>
            <a:ext cx="59183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sz="24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Calibri" panose="020F0502020204030204" pitchFamily="34" charset="0"/>
              </a:rPr>
              <a:t>ZONA N° 01 – AV. MIGUEL GRAU Y JR. COLÓN </a:t>
            </a:r>
            <a:endParaRPr kumimoji="0" lang="es-PE" sz="4000" b="0" i="0" u="none" strike="noStrike" cap="none" normalizeH="0" baseline="0" dirty="0" smtClean="0">
              <a:ln>
                <a:noFill/>
              </a:ln>
              <a:solidFill>
                <a:schemeClr val="tx1"/>
              </a:solidFill>
              <a:effectLst/>
              <a:latin typeface="Arial Narrow" panose="020B0606020202030204" pitchFamily="34" charset="0"/>
            </a:endParaRPr>
          </a:p>
        </p:txBody>
      </p:sp>
      <p:grpSp>
        <p:nvGrpSpPr>
          <p:cNvPr id="12" name="Grupo 11"/>
          <p:cNvGrpSpPr/>
          <p:nvPr/>
        </p:nvGrpSpPr>
        <p:grpSpPr>
          <a:xfrm>
            <a:off x="490616" y="752338"/>
            <a:ext cx="9232933" cy="5970434"/>
            <a:chOff x="1533804" y="816731"/>
            <a:chExt cx="9438996" cy="5738615"/>
          </a:xfrm>
        </p:grpSpPr>
        <p:grpSp>
          <p:nvGrpSpPr>
            <p:cNvPr id="3" name="Group 572089"/>
            <p:cNvGrpSpPr/>
            <p:nvPr/>
          </p:nvGrpSpPr>
          <p:grpSpPr>
            <a:xfrm>
              <a:off x="1533804" y="816731"/>
              <a:ext cx="9438996" cy="5738615"/>
              <a:chOff x="0" y="0"/>
              <a:chExt cx="5061903" cy="3532567"/>
            </a:xfrm>
          </p:grpSpPr>
          <p:sp>
            <p:nvSpPr>
              <p:cNvPr id="4" name="Rectangle 4192"/>
              <p:cNvSpPr/>
              <p:nvPr/>
            </p:nvSpPr>
            <p:spPr>
              <a:xfrm>
                <a:off x="0" y="0"/>
                <a:ext cx="42144" cy="189937"/>
              </a:xfrm>
              <a:prstGeom prst="rect">
                <a:avLst/>
              </a:prstGeom>
              <a:ln>
                <a:noFill/>
              </a:ln>
            </p:spPr>
            <p:txBody>
              <a:bodyPr lIns="0" tIns="0" rIns="0" bIns="0" rtlCol="0">
                <a:noAutofit/>
              </a:bodyPr>
              <a:lstStyle/>
              <a:p>
                <a:pPr>
                  <a:lnSpc>
                    <a:spcPct val="115000"/>
                  </a:lnSpc>
                  <a:spcAft>
                    <a:spcPts val="0"/>
                  </a:spcAft>
                </a:pPr>
                <a:r>
                  <a:rPr lang="es-PE"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Rectangle 4193"/>
              <p:cNvSpPr/>
              <p:nvPr/>
            </p:nvSpPr>
            <p:spPr>
              <a:xfrm>
                <a:off x="32004" y="0"/>
                <a:ext cx="42144" cy="189937"/>
              </a:xfrm>
              <a:prstGeom prst="rect">
                <a:avLst/>
              </a:prstGeom>
              <a:ln>
                <a:noFill/>
              </a:ln>
            </p:spPr>
            <p:txBody>
              <a:bodyPr lIns="0" tIns="0" rIns="0" bIns="0" rtlCol="0">
                <a:noAutofit/>
              </a:bodyPr>
              <a:lstStyle/>
              <a:p>
                <a:pPr>
                  <a:lnSpc>
                    <a:spcPct val="115000"/>
                  </a:lnSpc>
                  <a:spcAft>
                    <a:spcPts val="0"/>
                  </a:spcAft>
                </a:pPr>
                <a:r>
                  <a:rPr lang="es-PE"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Rectangle 4194"/>
              <p:cNvSpPr/>
              <p:nvPr/>
            </p:nvSpPr>
            <p:spPr>
              <a:xfrm>
                <a:off x="5030216" y="3257170"/>
                <a:ext cx="42143" cy="189937"/>
              </a:xfrm>
              <a:prstGeom prst="rect">
                <a:avLst/>
              </a:prstGeom>
              <a:ln>
                <a:noFill/>
              </a:ln>
            </p:spPr>
            <p:txBody>
              <a:bodyPr lIns="0" tIns="0" rIns="0" bIns="0" rtlCol="0">
                <a:noAutofit/>
              </a:bodyPr>
              <a:lstStyle/>
              <a:p>
                <a:pPr>
                  <a:lnSpc>
                    <a:spcPct val="115000"/>
                  </a:lnSpc>
                  <a:spcAft>
                    <a:spcPts val="0"/>
                  </a:spcAft>
                </a:pPr>
                <a:r>
                  <a:rPr lang="es-PE"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Rectangle 4195"/>
              <p:cNvSpPr/>
              <p:nvPr/>
            </p:nvSpPr>
            <p:spPr>
              <a:xfrm>
                <a:off x="0" y="3389757"/>
                <a:ext cx="42144" cy="189937"/>
              </a:xfrm>
              <a:prstGeom prst="rect">
                <a:avLst/>
              </a:prstGeom>
              <a:ln>
                <a:noFill/>
              </a:ln>
            </p:spPr>
            <p:txBody>
              <a:bodyPr lIns="0" tIns="0" rIns="0" bIns="0" rtlCol="0">
                <a:noAutofit/>
              </a:bodyPr>
              <a:lstStyle/>
              <a:p>
                <a:pPr>
                  <a:lnSpc>
                    <a:spcPct val="115000"/>
                  </a:lnSpc>
                  <a:spcAft>
                    <a:spcPts val="0"/>
                  </a:spcAft>
                </a:pPr>
                <a:r>
                  <a:rPr lang="es-PE" sz="1100" b="1">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572144"/>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891" y="160782"/>
                <a:ext cx="5000625" cy="3187700"/>
              </a:xfrm>
              <a:prstGeom prst="rect">
                <a:avLst/>
              </a:prstGeom>
            </p:spPr>
          </p:pic>
          <p:sp>
            <p:nvSpPr>
              <p:cNvPr id="9" name="Shape 4219"/>
              <p:cNvSpPr/>
              <p:nvPr/>
            </p:nvSpPr>
            <p:spPr>
              <a:xfrm>
                <a:off x="14097" y="157988"/>
                <a:ext cx="5009642" cy="3195955"/>
              </a:xfrm>
              <a:custGeom>
                <a:avLst/>
                <a:gdLst/>
                <a:ahLst/>
                <a:cxnLst/>
                <a:rect l="0" t="0" r="0" b="0"/>
                <a:pathLst>
                  <a:path w="5009642" h="3195955">
                    <a:moveTo>
                      <a:pt x="0" y="3195955"/>
                    </a:moveTo>
                    <a:lnTo>
                      <a:pt x="5009642" y="3195955"/>
                    </a:lnTo>
                    <a:lnTo>
                      <a:pt x="5009642" y="0"/>
                    </a:lnTo>
                    <a:lnTo>
                      <a:pt x="0" y="0"/>
                    </a:lnTo>
                    <a:close/>
                  </a:path>
                </a:pathLst>
              </a:custGeom>
              <a:ln w="9525" cap="flat">
                <a:round/>
              </a:ln>
            </p:spPr>
            <p:style>
              <a:lnRef idx="1">
                <a:srgbClr val="4BACC6"/>
              </a:lnRef>
              <a:fillRef idx="0">
                <a:srgbClr val="000000">
                  <a:alpha val="0"/>
                </a:srgbClr>
              </a:fillRef>
              <a:effectRef idx="0">
                <a:scrgbClr r="0" g="0" b="0"/>
              </a:effectRef>
              <a:fontRef idx="none"/>
            </p:style>
            <p:txBody>
              <a:bodyPr/>
              <a:lstStyle/>
              <a:p>
                <a:endParaRPr lang="es-PE"/>
              </a:p>
            </p:txBody>
          </p:sp>
        </p:grpSp>
        <p:sp>
          <p:nvSpPr>
            <p:cNvPr id="10" name="Rectángulo 9"/>
            <p:cNvSpPr/>
            <p:nvPr/>
          </p:nvSpPr>
          <p:spPr>
            <a:xfrm rot="4641465">
              <a:off x="5812235" y="3493730"/>
              <a:ext cx="404070" cy="346763"/>
            </a:xfrm>
            <a:prstGeom prst="rect">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11" name="4 Imagen" descr="http://www.municallao.gob.pe/images/Calla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83380" y="4970531"/>
            <a:ext cx="1608620" cy="1661373"/>
          </a:xfrm>
          <a:prstGeom prst="rect">
            <a:avLst/>
          </a:prstGeom>
          <a:ln>
            <a:noFill/>
          </a:ln>
          <a:effectLst>
            <a:outerShdw blurRad="292100" dist="139700" dir="2700000" algn="tl" rotWithShape="0">
              <a:srgbClr val="333333">
                <a:alpha val="65000"/>
              </a:srgbClr>
            </a:outerShdw>
          </a:effectLst>
        </p:spPr>
      </p:pic>
      <p:sp>
        <p:nvSpPr>
          <p:cNvPr id="13" name="Rectángulo 12"/>
          <p:cNvSpPr/>
          <p:nvPr/>
        </p:nvSpPr>
        <p:spPr>
          <a:xfrm>
            <a:off x="490615" y="426812"/>
            <a:ext cx="2653290" cy="461665"/>
          </a:xfrm>
          <a:prstGeom prst="rect">
            <a:avLst/>
          </a:prstGeom>
        </p:spPr>
        <p:txBody>
          <a:bodyPr wrap="none">
            <a:spAutoFit/>
          </a:bodyPr>
          <a:lstStyle/>
          <a:p>
            <a:r>
              <a:rPr lang="es-PE" sz="2400" b="1" dirty="0" smtClean="0">
                <a:latin typeface="Arial Narrow" panose="020B0606020202030204" pitchFamily="34" charset="0"/>
                <a:ea typeface="Calibri" panose="020F0502020204030204" pitchFamily="34" charset="0"/>
                <a:cs typeface="Times New Roman" panose="02020603050405020304" pitchFamily="18" charset="0"/>
              </a:rPr>
              <a:t>MÓDULO CIS N° 01</a:t>
            </a:r>
            <a:r>
              <a:rPr lang="es-PE" sz="2400" dirty="0" smtClean="0">
                <a:latin typeface="Arial Narrow" panose="020B0606020202030204" pitchFamily="34" charset="0"/>
                <a:ea typeface="Calibri" panose="020F0502020204030204" pitchFamily="34" charset="0"/>
                <a:cs typeface="Times New Roman" panose="02020603050405020304" pitchFamily="18" charset="0"/>
              </a:rPr>
              <a:t>: </a:t>
            </a:r>
            <a:endParaRPr lang="es-PE" sz="2400" dirty="0"/>
          </a:p>
        </p:txBody>
      </p:sp>
    </p:spTree>
    <p:extLst>
      <p:ext uri="{BB962C8B-B14F-4D97-AF65-F5344CB8AC3E}">
        <p14:creationId xmlns:p14="http://schemas.microsoft.com/office/powerpoint/2010/main" val="428447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3214438" y="430859"/>
            <a:ext cx="73011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PE" sz="2400" b="1" dirty="0" smtClean="0">
                <a:latin typeface="Arial Narrow" panose="020B0606020202030204" pitchFamily="34" charset="0"/>
              </a:rPr>
              <a:t>ZONA N° 02 – AV. LOS DOMINICOS / CALLE 1 Y 2 </a:t>
            </a:r>
            <a:endParaRPr lang="es-PE" sz="2400" dirty="0">
              <a:latin typeface="Arial Narrow" panose="020B0606020202030204" pitchFamily="34" charset="0"/>
            </a:endParaRPr>
          </a:p>
        </p:txBody>
      </p:sp>
      <p:pic>
        <p:nvPicPr>
          <p:cNvPr id="11" name="4 Imagen" descr="http://www.municallao.gob.pe/images/Calla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5542" y="5034925"/>
            <a:ext cx="1608620" cy="1661373"/>
          </a:xfrm>
          <a:prstGeom prst="rect">
            <a:avLst/>
          </a:prstGeom>
          <a:ln>
            <a:noFill/>
          </a:ln>
          <a:effectLst>
            <a:outerShdw blurRad="292100" dist="139700" dir="2700000" algn="tl" rotWithShape="0">
              <a:srgbClr val="333333">
                <a:alpha val="65000"/>
              </a:srgbClr>
            </a:outerShdw>
          </a:effectLst>
        </p:spPr>
      </p:pic>
      <p:sp>
        <p:nvSpPr>
          <p:cNvPr id="13" name="Rectángulo 12"/>
          <p:cNvSpPr/>
          <p:nvPr/>
        </p:nvSpPr>
        <p:spPr>
          <a:xfrm>
            <a:off x="490615" y="426812"/>
            <a:ext cx="2723823" cy="461665"/>
          </a:xfrm>
          <a:prstGeom prst="rect">
            <a:avLst/>
          </a:prstGeom>
        </p:spPr>
        <p:txBody>
          <a:bodyPr wrap="none">
            <a:spAutoFit/>
          </a:bodyPr>
          <a:lstStyle/>
          <a:p>
            <a:r>
              <a:rPr lang="es-PE" sz="2400" b="1" dirty="0" smtClean="0">
                <a:latin typeface="Arial Narrow" panose="020B0606020202030204" pitchFamily="34" charset="0"/>
                <a:ea typeface="Calibri" panose="020F0502020204030204" pitchFamily="34" charset="0"/>
                <a:cs typeface="Times New Roman" panose="02020603050405020304" pitchFamily="18" charset="0"/>
              </a:rPr>
              <a:t>MÓDULO CIS N° 02 </a:t>
            </a:r>
            <a:r>
              <a:rPr lang="es-PE" sz="2400" dirty="0" smtClean="0">
                <a:latin typeface="Arial Narrow" panose="020B0606020202030204" pitchFamily="34" charset="0"/>
                <a:ea typeface="Calibri" panose="020F0502020204030204" pitchFamily="34" charset="0"/>
                <a:cs typeface="Times New Roman" panose="02020603050405020304" pitchFamily="18" charset="0"/>
              </a:rPr>
              <a:t>: </a:t>
            </a:r>
            <a:endParaRPr lang="es-PE" sz="2400" dirty="0"/>
          </a:p>
        </p:txBody>
      </p:sp>
      <p:grpSp>
        <p:nvGrpSpPr>
          <p:cNvPr id="24" name="Grupo 23"/>
          <p:cNvGrpSpPr/>
          <p:nvPr/>
        </p:nvGrpSpPr>
        <p:grpSpPr>
          <a:xfrm>
            <a:off x="290873" y="999602"/>
            <a:ext cx="9548586" cy="5494926"/>
            <a:chOff x="599966" y="896571"/>
            <a:chExt cx="8453882" cy="5494926"/>
          </a:xfrm>
        </p:grpSpPr>
        <p:pic>
          <p:nvPicPr>
            <p:cNvPr id="22" name="Imagen 2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0965" t="14755" r="22318" b="17825"/>
            <a:stretch/>
          </p:blipFill>
          <p:spPr>
            <a:xfrm>
              <a:off x="599966" y="896571"/>
              <a:ext cx="8453882" cy="5494926"/>
            </a:xfrm>
            <a:prstGeom prst="rect">
              <a:avLst/>
            </a:prstGeom>
            <a:ln>
              <a:solidFill>
                <a:schemeClr val="tx1"/>
              </a:solidFill>
            </a:ln>
          </p:spPr>
        </p:pic>
        <p:sp>
          <p:nvSpPr>
            <p:cNvPr id="23" name="Rectángulo 22"/>
            <p:cNvSpPr/>
            <p:nvPr/>
          </p:nvSpPr>
          <p:spPr>
            <a:xfrm rot="3864995">
              <a:off x="4868498" y="3944490"/>
              <a:ext cx="404070" cy="346763"/>
            </a:xfrm>
            <a:prstGeom prst="rect">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extLst>
      <p:ext uri="{BB962C8B-B14F-4D97-AF65-F5344CB8AC3E}">
        <p14:creationId xmlns:p14="http://schemas.microsoft.com/office/powerpoint/2010/main" val="241391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2905342" y="276915"/>
            <a:ext cx="80803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PE" sz="2400" b="1" dirty="0" smtClean="0">
                <a:latin typeface="Arial Narrow" panose="020B0606020202030204" pitchFamily="34" charset="0"/>
              </a:rPr>
              <a:t>ZONA N° 03 – BAHÍA BLANCA – FRENTE A VILLA DEL MAR </a:t>
            </a:r>
            <a:endParaRPr lang="es-PE" sz="2400" dirty="0">
              <a:latin typeface="Arial Narrow" panose="020B0606020202030204" pitchFamily="34" charset="0"/>
            </a:endParaRPr>
          </a:p>
        </p:txBody>
      </p:sp>
      <p:pic>
        <p:nvPicPr>
          <p:cNvPr id="11" name="4 Imagen" descr="http://www.municallao.gob.pe/images/Calla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3380" y="4970531"/>
            <a:ext cx="1608620" cy="1661373"/>
          </a:xfrm>
          <a:prstGeom prst="rect">
            <a:avLst/>
          </a:prstGeom>
          <a:ln>
            <a:noFill/>
          </a:ln>
          <a:effectLst>
            <a:outerShdw blurRad="292100" dist="139700" dir="2700000" algn="tl" rotWithShape="0">
              <a:srgbClr val="333333">
                <a:alpha val="65000"/>
              </a:srgbClr>
            </a:outerShdw>
          </a:effectLst>
        </p:spPr>
      </p:pic>
      <p:sp>
        <p:nvSpPr>
          <p:cNvPr id="13" name="Rectángulo 12"/>
          <p:cNvSpPr/>
          <p:nvPr/>
        </p:nvSpPr>
        <p:spPr>
          <a:xfrm>
            <a:off x="181520" y="293004"/>
            <a:ext cx="2723823" cy="461665"/>
          </a:xfrm>
          <a:prstGeom prst="rect">
            <a:avLst/>
          </a:prstGeom>
        </p:spPr>
        <p:txBody>
          <a:bodyPr wrap="none">
            <a:spAutoFit/>
          </a:bodyPr>
          <a:lstStyle/>
          <a:p>
            <a:r>
              <a:rPr lang="es-PE" sz="2400" b="1" dirty="0" smtClean="0">
                <a:latin typeface="Arial Narrow" panose="020B0606020202030204" pitchFamily="34" charset="0"/>
                <a:ea typeface="Calibri" panose="020F0502020204030204" pitchFamily="34" charset="0"/>
                <a:cs typeface="Times New Roman" panose="02020603050405020304" pitchFamily="18" charset="0"/>
              </a:rPr>
              <a:t>MÓDULO CIS N° 03 </a:t>
            </a:r>
            <a:r>
              <a:rPr lang="es-PE" sz="2400" dirty="0" smtClean="0">
                <a:latin typeface="Arial Narrow" panose="020B0606020202030204" pitchFamily="34" charset="0"/>
                <a:ea typeface="Calibri" panose="020F0502020204030204" pitchFamily="34" charset="0"/>
                <a:cs typeface="Times New Roman" panose="02020603050405020304" pitchFamily="18" charset="0"/>
              </a:rPr>
              <a:t>: </a:t>
            </a:r>
            <a:endParaRPr lang="es-PE" sz="2400" dirty="0"/>
          </a:p>
        </p:txBody>
      </p:sp>
      <p:grpSp>
        <p:nvGrpSpPr>
          <p:cNvPr id="4" name="Grupo 3"/>
          <p:cNvGrpSpPr/>
          <p:nvPr/>
        </p:nvGrpSpPr>
        <p:grpSpPr>
          <a:xfrm>
            <a:off x="310308" y="1028695"/>
            <a:ext cx="9567787" cy="5714136"/>
            <a:chOff x="2586620" y="917768"/>
            <a:chExt cx="7033897" cy="5714136"/>
          </a:xfrm>
        </p:grpSpPr>
        <p:pic>
          <p:nvPicPr>
            <p:cNvPr id="3" name="Imagen 2"/>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2447" t="12456" r="19546" b="18178"/>
            <a:stretch/>
          </p:blipFill>
          <p:spPr>
            <a:xfrm>
              <a:off x="2586620" y="917768"/>
              <a:ext cx="7033897" cy="5714136"/>
            </a:xfrm>
            <a:prstGeom prst="rect">
              <a:avLst/>
            </a:prstGeom>
            <a:ln>
              <a:solidFill>
                <a:schemeClr val="tx1"/>
              </a:solidFill>
            </a:ln>
          </p:spPr>
        </p:pic>
        <p:sp>
          <p:nvSpPr>
            <p:cNvPr id="23" name="Rectángulo 22"/>
            <p:cNvSpPr/>
            <p:nvPr/>
          </p:nvSpPr>
          <p:spPr>
            <a:xfrm>
              <a:off x="6743474" y="3774836"/>
              <a:ext cx="404070" cy="346763"/>
            </a:xfrm>
            <a:prstGeom prst="rect">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extLst>
      <p:ext uri="{BB962C8B-B14F-4D97-AF65-F5344CB8AC3E}">
        <p14:creationId xmlns:p14="http://schemas.microsoft.com/office/powerpoint/2010/main" val="370575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1134856" y="2041821"/>
          <a:ext cx="7044178" cy="1902292"/>
        </p:xfrm>
        <a:graphic>
          <a:graphicData uri="http://schemas.openxmlformats.org/drawingml/2006/table">
            <a:tbl>
              <a:tblPr firstRow="1" firstCol="1" bandRow="1">
                <a:tableStyleId>{5C22544A-7EE6-4342-B048-85BDC9FD1C3A}</a:tableStyleId>
              </a:tblPr>
              <a:tblGrid>
                <a:gridCol w="7044178"/>
              </a:tblGrid>
              <a:tr h="348819">
                <a:tc>
                  <a:txBody>
                    <a:bodyPr/>
                    <a:lstStyle/>
                    <a:p>
                      <a:pPr algn="ctr">
                        <a:lnSpc>
                          <a:spcPct val="115000"/>
                        </a:lnSpc>
                        <a:spcAft>
                          <a:spcPts val="0"/>
                        </a:spcAft>
                      </a:pPr>
                      <a:r>
                        <a:rPr lang="es-PE" sz="2000" b="0" dirty="0">
                          <a:solidFill>
                            <a:schemeClr val="tx1"/>
                          </a:solidFill>
                          <a:effectLst/>
                          <a:latin typeface="Arial Narrow" panose="020B0606020202030204" pitchFamily="34" charset="0"/>
                        </a:rPr>
                        <a:t>Método de Implementación </a:t>
                      </a:r>
                      <a:endParaRPr lang="es-PE" sz="2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406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51772">
                <a:tc>
                  <a:txBody>
                    <a:bodyPr/>
                    <a:lstStyle/>
                    <a:p>
                      <a:pPr marL="21590">
                        <a:lnSpc>
                          <a:spcPct val="107000"/>
                        </a:lnSpc>
                        <a:spcAft>
                          <a:spcPts val="1040"/>
                        </a:spcAft>
                      </a:pPr>
                      <a:r>
                        <a:rPr lang="es-PE" sz="2000" b="0" dirty="0" smtClean="0">
                          <a:solidFill>
                            <a:schemeClr val="tx1"/>
                          </a:solidFill>
                          <a:effectLst/>
                          <a:latin typeface="Arial Narrow" panose="020B0606020202030204" pitchFamily="34" charset="0"/>
                        </a:rPr>
                        <a:t>Los </a:t>
                      </a:r>
                      <a:r>
                        <a:rPr lang="es-PE" sz="2000" b="0" dirty="0">
                          <a:solidFill>
                            <a:schemeClr val="tx1"/>
                          </a:solidFill>
                          <a:effectLst/>
                          <a:latin typeface="Arial Narrow" panose="020B0606020202030204" pitchFamily="34" charset="0"/>
                        </a:rPr>
                        <a:t>operadores de cámaras de vigilancia llevan el registro detallado de observaciones e incidencias, estos mismos registros pueden introducirse en un sistema informático. Se graba y archiva de forma segura grabaciones de video, para su uso correspondiente. </a:t>
                      </a:r>
                      <a:endParaRPr lang="es-PE" sz="2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406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4" name="Picture 572722"/>
          <p:cNvPicPr>
            <a:picLocks noChangeAspect="1" noChangeArrowheads="1"/>
          </p:cNvPicPr>
          <p:nvPr/>
        </p:nvPicPr>
        <p:blipFill rotWithShape="1">
          <a:blip r:embed="rId2">
            <a:extLst>
              <a:ext uri="{28A0092B-C50C-407E-A947-70E740481C1C}">
                <a14:useLocalDpi xmlns:a14="http://schemas.microsoft.com/office/drawing/2010/main" val="0"/>
              </a:ext>
            </a:extLst>
          </a:blip>
          <a:srcRect l="3746" t="4595" r="3423" b="7447"/>
          <a:stretch/>
        </p:blipFill>
        <p:spPr bwMode="auto">
          <a:xfrm>
            <a:off x="8396813" y="1996851"/>
            <a:ext cx="3312605" cy="19905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p:cNvGraphicFramePr>
            <a:graphicFrameLocks noGrp="1"/>
          </p:cNvGraphicFramePr>
          <p:nvPr>
            <p:extLst/>
          </p:nvPr>
        </p:nvGraphicFramePr>
        <p:xfrm>
          <a:off x="3957403" y="4394889"/>
          <a:ext cx="7752015" cy="1905632"/>
        </p:xfrm>
        <a:graphic>
          <a:graphicData uri="http://schemas.openxmlformats.org/drawingml/2006/table">
            <a:tbl>
              <a:tblPr firstRow="1" firstCol="1" bandRow="1">
                <a:tableStyleId>{5C22544A-7EE6-4342-B048-85BDC9FD1C3A}</a:tableStyleId>
              </a:tblPr>
              <a:tblGrid>
                <a:gridCol w="7752015"/>
              </a:tblGrid>
              <a:tr h="279182">
                <a:tc>
                  <a:txBody>
                    <a:bodyPr/>
                    <a:lstStyle/>
                    <a:p>
                      <a:pPr algn="ctr">
                        <a:lnSpc>
                          <a:spcPct val="115000"/>
                        </a:lnSpc>
                        <a:spcAft>
                          <a:spcPts val="0"/>
                        </a:spcAft>
                      </a:pPr>
                      <a:r>
                        <a:rPr lang="es-PE" sz="1800" b="0" dirty="0">
                          <a:solidFill>
                            <a:schemeClr val="tx1"/>
                          </a:solidFill>
                          <a:effectLst/>
                          <a:latin typeface="Arial Narrow" panose="020B0606020202030204" pitchFamily="34" charset="0"/>
                        </a:rPr>
                        <a:t>Características Técnicas </a:t>
                      </a:r>
                      <a:endParaRPr lang="es-PE" sz="18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40005" marT="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06344">
                <a:tc>
                  <a:txBody>
                    <a:bodyPr/>
                    <a:lstStyle/>
                    <a:p>
                      <a:pPr>
                        <a:lnSpc>
                          <a:spcPct val="107000"/>
                        </a:lnSpc>
                        <a:spcAft>
                          <a:spcPts val="140"/>
                        </a:spcAft>
                      </a:pPr>
                      <a:r>
                        <a:rPr lang="es-PE" sz="1800" b="0" dirty="0">
                          <a:solidFill>
                            <a:schemeClr val="tx1"/>
                          </a:solidFill>
                          <a:effectLst/>
                          <a:latin typeface="Arial Narrow" panose="020B0606020202030204" pitchFamily="34" charset="0"/>
                        </a:rPr>
                        <a:t> </a:t>
                      </a:r>
                      <a:r>
                        <a:rPr lang="es-PE" sz="1800" b="0" dirty="0" smtClean="0">
                          <a:solidFill>
                            <a:schemeClr val="tx1"/>
                          </a:solidFill>
                          <a:effectLst/>
                          <a:latin typeface="Arial Narrow" panose="020B0606020202030204" pitchFamily="34" charset="0"/>
                        </a:rPr>
                        <a:t>Es </a:t>
                      </a:r>
                      <a:r>
                        <a:rPr lang="es-PE" sz="1800" b="0" dirty="0">
                          <a:solidFill>
                            <a:schemeClr val="tx1"/>
                          </a:solidFill>
                          <a:effectLst/>
                          <a:latin typeface="Arial Narrow" panose="020B0606020202030204" pitchFamily="34" charset="0"/>
                        </a:rPr>
                        <a:t>un Sistema de Gestión de Video IP tipo “Enterprise” Cliente-Servidor Distribuida. Administra todo el Sistema orientado al Usuario, gestión de alarmas, monitoreo de actividad. Es confiable alta capacidad de recuperación que hace uso de las capacidades del mundo IT. </a:t>
                      </a:r>
                      <a:endParaRPr lang="es-PE" sz="18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40005" marT="0" marB="83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050" name="Picture 5739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036" y="4272197"/>
            <a:ext cx="2546695" cy="1954471"/>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a la derecha con muesca 6"/>
          <p:cNvSpPr/>
          <p:nvPr/>
        </p:nvSpPr>
        <p:spPr>
          <a:xfrm>
            <a:off x="1733846" y="252404"/>
            <a:ext cx="2941452" cy="1442434"/>
          </a:xfrm>
          <a:prstGeom prst="notchedRightArrow">
            <a:avLst>
              <a:gd name="adj1" fmla="val 48214"/>
              <a:gd name="adj2" fmla="val 732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n>
                  <a:solidFill>
                    <a:schemeClr val="tx1"/>
                  </a:solidFill>
                </a:ln>
              </a:rPr>
              <a:t>INSTALACION DE CVV Y ALARMAS VECINALES</a:t>
            </a:r>
            <a:endParaRPr lang="es-PE" sz="1400" dirty="0">
              <a:ln>
                <a:solidFill>
                  <a:schemeClr val="tx1"/>
                </a:solidFill>
              </a:ln>
            </a:endParaRPr>
          </a:p>
        </p:txBody>
      </p:sp>
      <p:sp>
        <p:nvSpPr>
          <p:cNvPr id="8" name="Título 1"/>
          <p:cNvSpPr txBox="1">
            <a:spLocks/>
          </p:cNvSpPr>
          <p:nvPr/>
        </p:nvSpPr>
        <p:spPr>
          <a:xfrm>
            <a:off x="4798331" y="432846"/>
            <a:ext cx="6761407" cy="1081549"/>
          </a:xfrm>
          <a:prstGeom prst="rect">
            <a:avLst/>
          </a:prstGeom>
        </p:spPr>
        <p:txBody>
          <a:bodyPr>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E" dirty="0" smtClean="0">
                <a:latin typeface="Arial Narrow" panose="020B0606020202030204" pitchFamily="34" charset="0"/>
              </a:rPr>
              <a:t>INSTALACIÓN DE CAMARAS DE VIDEO VIGILANCIA Y ALARMAS VECINALES</a:t>
            </a:r>
            <a:endParaRPr lang="es-PE" dirty="0">
              <a:latin typeface="Arial Narrow" panose="020B0606020202030204" pitchFamily="34" charset="0"/>
            </a:endParaRPr>
          </a:p>
        </p:txBody>
      </p:sp>
    </p:spTree>
    <p:extLst>
      <p:ext uri="{BB962C8B-B14F-4D97-AF65-F5344CB8AC3E}">
        <p14:creationId xmlns:p14="http://schemas.microsoft.com/office/powerpoint/2010/main" val="2341661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73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47153" y="1934116"/>
            <a:ext cx="4346248" cy="4226840"/>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a la derecha con muesca 4"/>
          <p:cNvSpPr/>
          <p:nvPr/>
        </p:nvSpPr>
        <p:spPr>
          <a:xfrm>
            <a:off x="1494004" y="267394"/>
            <a:ext cx="2941452" cy="1442434"/>
          </a:xfrm>
          <a:prstGeom prst="notchedRightArrow">
            <a:avLst>
              <a:gd name="adj1" fmla="val 48214"/>
              <a:gd name="adj2" fmla="val 732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n>
                  <a:solidFill>
                    <a:schemeClr val="tx1"/>
                  </a:solidFill>
                </a:ln>
              </a:rPr>
              <a:t>INSTALACION DE CVV Y ALARMAS VECINALES</a:t>
            </a:r>
            <a:endParaRPr lang="es-PE" sz="1400" dirty="0">
              <a:ln>
                <a:solidFill>
                  <a:schemeClr val="tx1"/>
                </a:solidFill>
              </a:ln>
            </a:endParaRPr>
          </a:p>
        </p:txBody>
      </p:sp>
      <p:sp>
        <p:nvSpPr>
          <p:cNvPr id="6" name="Título 1"/>
          <p:cNvSpPr txBox="1">
            <a:spLocks/>
          </p:cNvSpPr>
          <p:nvPr/>
        </p:nvSpPr>
        <p:spPr>
          <a:xfrm>
            <a:off x="4558489" y="447836"/>
            <a:ext cx="6761407" cy="1081549"/>
          </a:xfrm>
          <a:prstGeom prst="rect">
            <a:avLst/>
          </a:prstGeom>
        </p:spPr>
        <p:txBody>
          <a:bodyPr>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E" dirty="0" smtClean="0">
                <a:latin typeface="Arial Narrow" panose="020B0606020202030204" pitchFamily="34" charset="0"/>
              </a:rPr>
              <a:t>INSTALACIÓN DE CAMARAS DE VIDEO VIGILANCIA Y ALARMAS VECINALES</a:t>
            </a:r>
            <a:endParaRPr lang="es-PE" dirty="0">
              <a:latin typeface="Arial Narrow" panose="020B0606020202030204" pitchFamily="34" charset="0"/>
            </a:endParaRPr>
          </a:p>
        </p:txBody>
      </p:sp>
      <p:graphicFrame>
        <p:nvGraphicFramePr>
          <p:cNvPr id="4" name="Tabla 3"/>
          <p:cNvGraphicFramePr>
            <a:graphicFrameLocks noGrp="1"/>
          </p:cNvGraphicFramePr>
          <p:nvPr>
            <p:extLst/>
          </p:nvPr>
        </p:nvGraphicFramePr>
        <p:xfrm>
          <a:off x="4981327" y="1740758"/>
          <a:ext cx="6740982" cy="4528631"/>
        </p:xfrm>
        <a:graphic>
          <a:graphicData uri="http://schemas.openxmlformats.org/drawingml/2006/table">
            <a:tbl>
              <a:tblPr firstRow="1" firstCol="1" bandRow="1">
                <a:tableStyleId>{5C22544A-7EE6-4342-B048-85BDC9FD1C3A}</a:tableStyleId>
              </a:tblPr>
              <a:tblGrid>
                <a:gridCol w="6740982"/>
              </a:tblGrid>
              <a:tr h="301052">
                <a:tc>
                  <a:txBody>
                    <a:bodyPr/>
                    <a:lstStyle/>
                    <a:p>
                      <a:pPr algn="ctr" fontAlgn="ctr"/>
                      <a:r>
                        <a:rPr lang="es-PE" sz="1800" b="0" u="none" strike="noStrike" dirty="0">
                          <a:effectLst/>
                          <a:latin typeface="Arial Narrow" panose="020B0606020202030204" pitchFamily="34" charset="0"/>
                        </a:rPr>
                        <a:t>Software de Registro de incidencias </a:t>
                      </a:r>
                      <a:endParaRPr lang="es-PE" sz="18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779">
                <a:tc>
                  <a:txBody>
                    <a:bodyPr/>
                    <a:lstStyle/>
                    <a:p>
                      <a:pPr algn="l" fontAlgn="ctr"/>
                      <a:r>
                        <a:rPr lang="es-PE" sz="1800" b="0" kern="12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La solución está conformada por los siguientes módulos: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779">
                <a:tc>
                  <a:txBody>
                    <a:bodyPr/>
                    <a:lstStyle/>
                    <a:p>
                      <a:pPr algn="l" fontAlgn="ctr">
                        <a:buClr>
                          <a:srgbClr val="000000"/>
                        </a:buClr>
                        <a:buSzPts val="1100"/>
                        <a:buFont typeface="Arial Narrow" panose="020B0606020202030204" pitchFamily="34" charset="0"/>
                        <a:buChar char="-"/>
                      </a:pPr>
                      <a:r>
                        <a:rPr lang="es-PE" sz="1800" b="0" kern="12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Registro de Personal Autorizado.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779">
                <a:tc>
                  <a:txBody>
                    <a:bodyPr/>
                    <a:lstStyle/>
                    <a:p>
                      <a:pPr algn="l" fontAlgn="ctr">
                        <a:buClr>
                          <a:srgbClr val="000000"/>
                        </a:buClr>
                        <a:buSzPts val="1100"/>
                        <a:buFont typeface="Arial Narrow" panose="020B0606020202030204" pitchFamily="34" charset="0"/>
                        <a:buChar char="-"/>
                      </a:pPr>
                      <a:r>
                        <a:rPr lang="es-PE" sz="1800" b="0" kern="12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Registro de Incidente.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779">
                <a:tc>
                  <a:txBody>
                    <a:bodyPr/>
                    <a:lstStyle/>
                    <a:p>
                      <a:pPr algn="l" fontAlgn="ctr">
                        <a:buClr>
                          <a:srgbClr val="000000"/>
                        </a:buClr>
                        <a:buSzPts val="1100"/>
                        <a:buFont typeface="Arial Narrow" panose="020B0606020202030204" pitchFamily="34" charset="0"/>
                        <a:buChar char="-"/>
                      </a:pPr>
                      <a:r>
                        <a:rPr lang="es-PE" sz="1800" b="0" kern="12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Monitoreo de Incidente.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779">
                <a:tc>
                  <a:txBody>
                    <a:bodyPr/>
                    <a:lstStyle/>
                    <a:p>
                      <a:pPr algn="l" fontAlgn="ctr">
                        <a:buClr>
                          <a:srgbClr val="000000"/>
                        </a:buClr>
                        <a:buSzPts val="1100"/>
                        <a:buFont typeface="Arial Narrow" panose="020B0606020202030204" pitchFamily="34" charset="0"/>
                        <a:buChar char="-"/>
                      </a:pPr>
                      <a:r>
                        <a:rPr lang="es-PE" sz="1800" b="0" kern="12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Control de calidad.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779">
                <a:tc>
                  <a:txBody>
                    <a:bodyPr/>
                    <a:lstStyle/>
                    <a:p>
                      <a:pPr algn="l" fontAlgn="ctr">
                        <a:buClr>
                          <a:srgbClr val="000000"/>
                        </a:buClr>
                        <a:buSzPts val="1100"/>
                        <a:buFont typeface="Arial Narrow" panose="020B0606020202030204" pitchFamily="34" charset="0"/>
                        <a:buChar char="-"/>
                      </a:pPr>
                      <a:r>
                        <a:rPr lang="es-PE" sz="1800" b="0" kern="12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Pruebas de conectividad a internet.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779">
                <a:tc>
                  <a:txBody>
                    <a:bodyPr/>
                    <a:lstStyle/>
                    <a:p>
                      <a:pPr algn="l" fontAlgn="ctr">
                        <a:buClr>
                          <a:srgbClr val="000000"/>
                        </a:buClr>
                        <a:buSzPts val="1100"/>
                        <a:buFont typeface="Arial Narrow" panose="020B0606020202030204" pitchFamily="34" charset="0"/>
                        <a:buChar char="-"/>
                      </a:pPr>
                      <a:r>
                        <a:rPr lang="es-PE" sz="1800" b="0" kern="12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Acceso al sistema mediante navegador web.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779">
                <a:tc>
                  <a:txBody>
                    <a:bodyPr/>
                    <a:lstStyle/>
                    <a:p>
                      <a:pPr algn="l" fontAlgn="ctr">
                        <a:buClr>
                          <a:srgbClr val="000000"/>
                        </a:buClr>
                        <a:buSzPts val="1100"/>
                        <a:buFont typeface="Arial Narrow" panose="020B0606020202030204" pitchFamily="34" charset="0"/>
                        <a:buChar char="-"/>
                      </a:pPr>
                      <a:r>
                        <a:rPr lang="es-PE" sz="1800" b="0" kern="12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Visualización del mapa del delito en tiempo real.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779">
                <a:tc>
                  <a:txBody>
                    <a:bodyPr/>
                    <a:lstStyle/>
                    <a:p>
                      <a:pPr algn="l" fontAlgn="ctr">
                        <a:buClr>
                          <a:srgbClr val="000000"/>
                        </a:buClr>
                        <a:buSzPts val="1100"/>
                        <a:buFont typeface="Arial Narrow" panose="020B0606020202030204" pitchFamily="34" charset="0"/>
                        <a:buChar char="-"/>
                      </a:pPr>
                      <a:r>
                        <a:rPr lang="es-PE" sz="1800" b="0" kern="12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Pruebas de conectividad mediante ping (ICMP).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779">
                <a:tc>
                  <a:txBody>
                    <a:bodyPr/>
                    <a:lstStyle/>
                    <a:p>
                      <a:pPr algn="l" fontAlgn="ctr">
                        <a:buClr>
                          <a:srgbClr val="000000"/>
                        </a:buClr>
                        <a:buSzPts val="1100"/>
                        <a:buFont typeface="Arial Narrow" panose="020B0606020202030204" pitchFamily="34" charset="0"/>
                        <a:buChar char="-"/>
                      </a:pPr>
                      <a:r>
                        <a:rPr lang="es-PE" sz="1800" b="0" kern="12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Acceso a la plataforma mediante el navegador web, con la dirección IP del servidor.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3401">
                <a:tc>
                  <a:txBody>
                    <a:bodyPr/>
                    <a:lstStyle/>
                    <a:p>
                      <a:pPr algn="l" fontAlgn="ctr">
                        <a:buClr>
                          <a:srgbClr val="000000"/>
                        </a:buClr>
                        <a:buSzPts val="1100"/>
                        <a:buFont typeface="Arial Narrow" panose="020B0606020202030204" pitchFamily="34" charset="0"/>
                        <a:buChar char="-"/>
                      </a:pPr>
                      <a:r>
                        <a:rPr lang="es-PE" sz="1800" b="0" kern="12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Registro de nuevo incidente.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779">
                <a:tc>
                  <a:txBody>
                    <a:bodyPr/>
                    <a:lstStyle/>
                    <a:p>
                      <a:pPr algn="l" fontAlgn="ctr">
                        <a:buClr>
                          <a:srgbClr val="000000"/>
                        </a:buClr>
                        <a:buSzPts val="1100"/>
                        <a:buFont typeface="Arial Narrow" panose="020B0606020202030204" pitchFamily="34" charset="0"/>
                        <a:buChar char="-"/>
                      </a:pPr>
                      <a:r>
                        <a:rPr lang="es-PE" sz="1800" b="0" kern="12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Sectorización del distrito. - Monitoreo de incidentes.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779">
                <a:tc>
                  <a:txBody>
                    <a:bodyPr/>
                    <a:lstStyle/>
                    <a:p>
                      <a:pPr marL="0" marR="0" indent="0" algn="l" defTabSz="457200" rtl="0" eaLnBrk="1" fontAlgn="ctr" latinLnBrk="0" hangingPunct="1">
                        <a:lnSpc>
                          <a:spcPct val="100000"/>
                        </a:lnSpc>
                        <a:spcBef>
                          <a:spcPts val="0"/>
                        </a:spcBef>
                        <a:spcAft>
                          <a:spcPts val="0"/>
                        </a:spcAft>
                        <a:buClr>
                          <a:srgbClr val="000000"/>
                        </a:buClr>
                        <a:buSzPts val="1100"/>
                        <a:buFont typeface="Arial Narrow" panose="020B0606020202030204" pitchFamily="34" charset="0"/>
                        <a:buChar char="-"/>
                        <a:tabLst/>
                        <a:defRPr/>
                      </a:pPr>
                      <a:r>
                        <a:rPr lang="es-PE" sz="1800" b="0" kern="120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Conexión con sistema de localización</a:t>
                      </a:r>
                      <a:r>
                        <a:rPr lang="es-PE" sz="1800" b="0" u="none" strike="noStrike" dirty="0" smtClean="0">
                          <a:ln>
                            <a:solidFill>
                              <a:schemeClr val="tx1"/>
                            </a:solidFill>
                          </a:ln>
                          <a:effectLst>
                            <a:innerShdw blurRad="63500" dist="50800" dir="13500000">
                              <a:prstClr val="black">
                                <a:alpha val="50000"/>
                              </a:prstClr>
                            </a:innerShdw>
                          </a:effectLst>
                          <a:latin typeface="Arial Narrow" panose="020B0606020202030204" pitchFamily="34" charset="0"/>
                        </a:rPr>
                        <a:t> </a:t>
                      </a:r>
                      <a:r>
                        <a:rPr lang="es-PE" sz="1800" b="0" kern="120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a:t>
                      </a:r>
                      <a:endParaRPr lang="es-PE" sz="1800" b="0" kern="1200" dirty="0">
                        <a:solidFill>
                          <a:schemeClr val="tx1"/>
                        </a:solidFill>
                        <a:latin typeface="Arial Narrow" panose="020B0606020202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257499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8214" y="399246"/>
            <a:ext cx="11620654" cy="1223492"/>
          </a:xfrm>
        </p:spPr>
        <p:txBody>
          <a:bodyPr>
            <a:normAutofit/>
          </a:bodyPr>
          <a:lstStyle/>
          <a:p>
            <a:r>
              <a:rPr lang="es-PE" sz="3600" dirty="0" smtClean="0">
                <a:latin typeface="Arial Narrow" panose="020B0606020202030204" pitchFamily="34" charset="0"/>
              </a:rPr>
              <a:t>GERENCIA GENERAL DE SEGURIDAD CIUDADANA – DIVISIÓN JURISDICCIONAL</a:t>
            </a:r>
            <a:endParaRPr lang="es-PE" sz="3600" dirty="0">
              <a:latin typeface="Arial Narrow" panose="020B0606020202030204" pitchFamily="34" charset="0"/>
            </a:endParaRPr>
          </a:p>
        </p:txBody>
      </p:sp>
      <p:sp>
        <p:nvSpPr>
          <p:cNvPr id="3" name="CuadroTexto 2"/>
          <p:cNvSpPr txBox="1"/>
          <p:nvPr/>
        </p:nvSpPr>
        <p:spPr>
          <a:xfrm>
            <a:off x="245849" y="1622738"/>
            <a:ext cx="11657680" cy="707886"/>
          </a:xfrm>
          <a:prstGeom prst="rect">
            <a:avLst/>
          </a:prstGeom>
          <a:noFill/>
        </p:spPr>
        <p:txBody>
          <a:bodyPr wrap="square" rtlCol="0">
            <a:spAutoFit/>
          </a:bodyPr>
          <a:lstStyle/>
          <a:p>
            <a:r>
              <a:rPr lang="es-PE" sz="2000" dirty="0" smtClean="0">
                <a:latin typeface="Arial Narrow" panose="020B0606020202030204" pitchFamily="34" charset="0"/>
              </a:rPr>
              <a:t>La Municipalidad Provincial del Callao se encuentra dividida en Tres (03) áreas Municipales y así mismo en Once (11) áreas Policiales, de esta manera:</a:t>
            </a:r>
            <a:endParaRPr lang="es-PE" sz="2000" dirty="0">
              <a:latin typeface="Arial Narrow" panose="020B0606020202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074090994"/>
              </p:ext>
            </p:extLst>
          </p:nvPr>
        </p:nvGraphicFramePr>
        <p:xfrm>
          <a:off x="2446985" y="2457193"/>
          <a:ext cx="6980348" cy="4131738"/>
        </p:xfrm>
        <a:graphic>
          <a:graphicData uri="http://schemas.openxmlformats.org/drawingml/2006/table">
            <a:tbl>
              <a:tblPr>
                <a:tableStyleId>{5C22544A-7EE6-4342-B048-85BDC9FD1C3A}</a:tableStyleId>
              </a:tblPr>
              <a:tblGrid>
                <a:gridCol w="611159"/>
                <a:gridCol w="3980743"/>
                <a:gridCol w="2388446"/>
              </a:tblGrid>
              <a:tr h="317826">
                <a:tc gridSpan="3">
                  <a:txBody>
                    <a:bodyPr/>
                    <a:lstStyle/>
                    <a:p>
                      <a:pPr algn="ctr" fontAlgn="ctr"/>
                      <a:r>
                        <a:rPr lang="es-ES" sz="2000" u="none" strike="noStrike" dirty="0">
                          <a:effectLst/>
                          <a:latin typeface="Arial Narrow" panose="020B0606020202030204" pitchFamily="34" charset="0"/>
                        </a:rPr>
                        <a:t>DIVISIÓN DE LAS ZONAS </a:t>
                      </a:r>
                      <a:endParaRPr lang="es-PE" sz="20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es-PE"/>
                    </a:p>
                  </a:txBody>
                  <a:tcPr/>
                </a:tc>
                <a:tc hMerge="1">
                  <a:txBody>
                    <a:bodyPr/>
                    <a:lstStyle/>
                    <a:p>
                      <a:endParaRPr lang="es-PE"/>
                    </a:p>
                  </a:txBody>
                  <a:tcPr/>
                </a:tc>
              </a:tr>
              <a:tr h="317826">
                <a:tc gridSpan="2">
                  <a:txBody>
                    <a:bodyPr/>
                    <a:lstStyle/>
                    <a:p>
                      <a:pPr algn="ctr" fontAlgn="ctr"/>
                      <a:r>
                        <a:rPr lang="es-ES" sz="2000" u="none" strike="noStrike" dirty="0">
                          <a:effectLst/>
                          <a:latin typeface="Arial Narrow" panose="020B0606020202030204" pitchFamily="34" charset="0"/>
                        </a:rPr>
                        <a:t>AREAS POLICIALES</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lang="es-PE"/>
                    </a:p>
                  </a:txBody>
                  <a:tcPr/>
                </a:tc>
                <a:tc>
                  <a:txBody>
                    <a:bodyPr/>
                    <a:lstStyle/>
                    <a:p>
                      <a:pPr algn="ctr" fontAlgn="ctr"/>
                      <a:r>
                        <a:rPr lang="es-ES" sz="2000" u="none" strike="noStrike" dirty="0">
                          <a:effectLst/>
                          <a:latin typeface="Arial Narrow" panose="020B0606020202030204" pitchFamily="34" charset="0"/>
                        </a:rPr>
                        <a:t>AREAS MUNICIPALES</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r>
              <a:tr h="317826">
                <a:tc rowSpan="4">
                  <a:txBody>
                    <a:bodyPr/>
                    <a:lstStyle/>
                    <a:p>
                      <a:pPr algn="ctr" fontAlgn="ctr"/>
                      <a:r>
                        <a:rPr lang="es-ES" sz="2000" u="none" strike="noStrike">
                          <a:effectLst/>
                          <a:latin typeface="Arial Narrow" panose="020B0606020202030204" pitchFamily="34" charset="0"/>
                        </a:rPr>
                        <a:t>DIVTER 1</a:t>
                      </a:r>
                      <a:endParaRPr lang="es-PE" sz="2000" b="0" i="0" u="none" strike="noStrike">
                        <a:solidFill>
                          <a:srgbClr val="000000"/>
                        </a:solidFill>
                        <a:effectLst/>
                        <a:latin typeface="Arial Narrow" panose="020B0606020202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ES" sz="2000" u="none" strike="noStrike" dirty="0">
                          <a:effectLst/>
                          <a:latin typeface="Arial Narrow" panose="020B0606020202030204" pitchFamily="34" charset="0"/>
                        </a:rPr>
                        <a:t>CIA CALLAO CERCADO – 01</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algn="ctr" fontAlgn="ctr"/>
                      <a:r>
                        <a:rPr lang="es-ES" sz="2000" u="none" strike="noStrike">
                          <a:effectLst/>
                          <a:latin typeface="Arial Narrow" panose="020B0606020202030204" pitchFamily="34" charset="0"/>
                        </a:rPr>
                        <a:t>ÁREA N° 01</a:t>
                      </a:r>
                      <a:endParaRPr lang="es-PE" sz="20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17826">
                <a:tc vMerge="1">
                  <a:txBody>
                    <a:bodyPr/>
                    <a:lstStyle/>
                    <a:p>
                      <a:endParaRPr lang="es-PE"/>
                    </a:p>
                  </a:txBody>
                  <a:tcPr/>
                </a:tc>
                <a:tc>
                  <a:txBody>
                    <a:bodyPr/>
                    <a:lstStyle/>
                    <a:p>
                      <a:pPr algn="just" fontAlgn="ctr"/>
                      <a:r>
                        <a:rPr lang="es-ES" sz="2000" u="none" strike="noStrike" dirty="0">
                          <a:effectLst/>
                          <a:latin typeface="Arial Narrow" panose="020B0606020202030204" pitchFamily="34" charset="0"/>
                        </a:rPr>
                        <a:t>CIA RAMON CASTILLA – 02</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s-PE"/>
                    </a:p>
                  </a:txBody>
                  <a:tcPr/>
                </a:tc>
              </a:tr>
              <a:tr h="317826">
                <a:tc vMerge="1">
                  <a:txBody>
                    <a:bodyPr/>
                    <a:lstStyle/>
                    <a:p>
                      <a:endParaRPr lang="es-PE"/>
                    </a:p>
                  </a:txBody>
                  <a:tcPr/>
                </a:tc>
                <a:tc>
                  <a:txBody>
                    <a:bodyPr/>
                    <a:lstStyle/>
                    <a:p>
                      <a:pPr algn="just" fontAlgn="ctr"/>
                      <a:r>
                        <a:rPr lang="es-ES" sz="2000" u="none" strike="noStrike" dirty="0">
                          <a:effectLst/>
                          <a:latin typeface="Arial Narrow" panose="020B0606020202030204" pitchFamily="34" charset="0"/>
                        </a:rPr>
                        <a:t>CIA CIUDADELA CHALACA – 03</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s-PE"/>
                    </a:p>
                  </a:txBody>
                  <a:tcPr/>
                </a:tc>
              </a:tr>
              <a:tr h="317826">
                <a:tc vMerge="1">
                  <a:txBody>
                    <a:bodyPr/>
                    <a:lstStyle/>
                    <a:p>
                      <a:endParaRPr lang="es-PE"/>
                    </a:p>
                  </a:txBody>
                  <a:tcPr/>
                </a:tc>
                <a:tc>
                  <a:txBody>
                    <a:bodyPr/>
                    <a:lstStyle/>
                    <a:p>
                      <a:pPr algn="just" fontAlgn="ctr"/>
                      <a:r>
                        <a:rPr lang="es-ES" sz="2000" u="none" strike="noStrike" dirty="0">
                          <a:effectLst/>
                          <a:latin typeface="Arial Narrow" panose="020B0606020202030204" pitchFamily="34" charset="0"/>
                        </a:rPr>
                        <a:t>CIA LA LEGUA - 04</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s-PE"/>
                    </a:p>
                  </a:txBody>
                  <a:tcPr/>
                </a:tc>
              </a:tr>
              <a:tr h="317826">
                <a:tc rowSpan="7">
                  <a:txBody>
                    <a:bodyPr/>
                    <a:lstStyle/>
                    <a:p>
                      <a:pPr algn="ctr" fontAlgn="ctr"/>
                      <a:r>
                        <a:rPr lang="es-ES" sz="2000" u="none" strike="noStrike" dirty="0">
                          <a:effectLst/>
                          <a:latin typeface="Arial Narrow" panose="020B0606020202030204" pitchFamily="34" charset="0"/>
                        </a:rPr>
                        <a:t>DIVTER 2</a:t>
                      </a:r>
                      <a:endParaRPr lang="es-PE" sz="2000" b="0" i="0" u="none" strike="noStrike" dirty="0">
                        <a:solidFill>
                          <a:srgbClr val="000000"/>
                        </a:solidFill>
                        <a:effectLst/>
                        <a:latin typeface="Arial Narrow" panose="020B0606020202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ES" sz="2000" u="none" strike="noStrike" dirty="0">
                          <a:effectLst/>
                          <a:latin typeface="Arial Narrow" panose="020B0606020202030204" pitchFamily="34" charset="0"/>
                        </a:rPr>
                        <a:t>CIA DULANTO – 05</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s-PE"/>
                    </a:p>
                  </a:txBody>
                  <a:tcPr/>
                </a:tc>
              </a:tr>
              <a:tr h="317826">
                <a:tc vMerge="1">
                  <a:txBody>
                    <a:bodyPr/>
                    <a:lstStyle/>
                    <a:p>
                      <a:endParaRPr lang="es-PE"/>
                    </a:p>
                  </a:txBody>
                  <a:tcPr/>
                </a:tc>
                <a:tc>
                  <a:txBody>
                    <a:bodyPr/>
                    <a:lstStyle/>
                    <a:p>
                      <a:pPr algn="just" fontAlgn="ctr"/>
                      <a:r>
                        <a:rPr lang="es-ES" sz="2000" u="none" strike="noStrike" dirty="0">
                          <a:effectLst/>
                          <a:latin typeface="Arial Narrow" panose="020B0606020202030204" pitchFamily="34" charset="0"/>
                        </a:rPr>
                        <a:t>CIA PLAYA RIMAC – 06</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rowSpan="4">
                  <a:txBody>
                    <a:bodyPr/>
                    <a:lstStyle/>
                    <a:p>
                      <a:pPr algn="ctr" fontAlgn="ctr"/>
                      <a:r>
                        <a:rPr lang="es-ES" sz="2000" u="none" strike="noStrike">
                          <a:effectLst/>
                          <a:latin typeface="Arial Narrow" panose="020B0606020202030204" pitchFamily="34" charset="0"/>
                        </a:rPr>
                        <a:t>ÁREA N° 02</a:t>
                      </a:r>
                      <a:endParaRPr lang="es-PE" sz="20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17826">
                <a:tc vMerge="1">
                  <a:txBody>
                    <a:bodyPr/>
                    <a:lstStyle/>
                    <a:p>
                      <a:endParaRPr lang="es-PE"/>
                    </a:p>
                  </a:txBody>
                  <a:tcPr/>
                </a:tc>
                <a:tc>
                  <a:txBody>
                    <a:bodyPr/>
                    <a:lstStyle/>
                    <a:p>
                      <a:pPr algn="just" fontAlgn="ctr"/>
                      <a:r>
                        <a:rPr lang="es-ES" sz="2000" u="none" strike="noStrike" dirty="0">
                          <a:effectLst/>
                          <a:latin typeface="Arial Narrow" panose="020B0606020202030204" pitchFamily="34" charset="0"/>
                        </a:rPr>
                        <a:t>CIA BOCANEGRA – 07</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endParaRPr lang="es-PE"/>
                    </a:p>
                  </a:txBody>
                  <a:tcPr/>
                </a:tc>
              </a:tr>
              <a:tr h="317826">
                <a:tc vMerge="1">
                  <a:txBody>
                    <a:bodyPr/>
                    <a:lstStyle/>
                    <a:p>
                      <a:endParaRPr lang="es-PE"/>
                    </a:p>
                  </a:txBody>
                  <a:tcPr/>
                </a:tc>
                <a:tc>
                  <a:txBody>
                    <a:bodyPr/>
                    <a:lstStyle/>
                    <a:p>
                      <a:pPr algn="just" fontAlgn="ctr"/>
                      <a:r>
                        <a:rPr lang="es-ES" sz="2000" u="none" strike="noStrike" dirty="0">
                          <a:effectLst/>
                          <a:latin typeface="Arial Narrow" panose="020B0606020202030204" pitchFamily="34" charset="0"/>
                        </a:rPr>
                        <a:t>CIA JUAN INGUNZA VALDIVIA – 08</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endParaRPr lang="es-PE"/>
                    </a:p>
                  </a:txBody>
                  <a:tcPr/>
                </a:tc>
              </a:tr>
              <a:tr h="317826">
                <a:tc vMerge="1">
                  <a:txBody>
                    <a:bodyPr/>
                    <a:lstStyle/>
                    <a:p>
                      <a:endParaRPr lang="es-PE"/>
                    </a:p>
                  </a:txBody>
                  <a:tcPr/>
                </a:tc>
                <a:tc>
                  <a:txBody>
                    <a:bodyPr/>
                    <a:lstStyle/>
                    <a:p>
                      <a:pPr algn="just" fontAlgn="ctr"/>
                      <a:r>
                        <a:rPr lang="es-ES" sz="2000" u="none" strike="noStrike" dirty="0">
                          <a:effectLst/>
                          <a:latin typeface="Arial Narrow" panose="020B0606020202030204" pitchFamily="34" charset="0"/>
                        </a:rPr>
                        <a:t>CIA SARITA COLONIA – 09</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endParaRPr lang="es-PE"/>
                    </a:p>
                  </a:txBody>
                  <a:tcPr/>
                </a:tc>
              </a:tr>
              <a:tr h="317826">
                <a:tc vMerge="1">
                  <a:txBody>
                    <a:bodyPr/>
                    <a:lstStyle/>
                    <a:p>
                      <a:endParaRPr lang="es-PE"/>
                    </a:p>
                  </a:txBody>
                  <a:tcPr/>
                </a:tc>
                <a:tc>
                  <a:txBody>
                    <a:bodyPr/>
                    <a:lstStyle/>
                    <a:p>
                      <a:pPr algn="just" fontAlgn="ctr"/>
                      <a:r>
                        <a:rPr lang="es-ES" sz="2000" u="none" strike="noStrike" dirty="0">
                          <a:effectLst/>
                          <a:latin typeface="Arial Narrow" panose="020B0606020202030204" pitchFamily="34" charset="0"/>
                        </a:rPr>
                        <a:t>CIA MARQUEZ - 10</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es-ES" sz="2000" u="none" strike="noStrike">
                          <a:effectLst/>
                          <a:latin typeface="Arial Narrow" panose="020B0606020202030204" pitchFamily="34" charset="0"/>
                        </a:rPr>
                        <a:t>ÁREA N° 03</a:t>
                      </a:r>
                      <a:endParaRPr lang="es-PE" sz="20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17826">
                <a:tc vMerge="1">
                  <a:txBody>
                    <a:bodyPr/>
                    <a:lstStyle/>
                    <a:p>
                      <a:endParaRPr lang="es-PE"/>
                    </a:p>
                  </a:txBody>
                  <a:tcPr/>
                </a:tc>
                <a:tc>
                  <a:txBody>
                    <a:bodyPr/>
                    <a:lstStyle/>
                    <a:p>
                      <a:pPr algn="l" fontAlgn="ctr"/>
                      <a:r>
                        <a:rPr lang="es-ES" sz="2000" u="none" strike="noStrike" dirty="0">
                          <a:effectLst/>
                          <a:latin typeface="Arial Narrow" panose="020B0606020202030204" pitchFamily="34" charset="0"/>
                        </a:rPr>
                        <a:t>CIA OQUENDO - 11</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es-PE"/>
                    </a:p>
                  </a:txBody>
                  <a:tcPr/>
                </a:tc>
              </a:tr>
            </a:tbl>
          </a:graphicData>
        </a:graphic>
      </p:graphicFrame>
    </p:spTree>
    <p:extLst>
      <p:ext uri="{BB962C8B-B14F-4D97-AF65-F5344CB8AC3E}">
        <p14:creationId xmlns:p14="http://schemas.microsoft.com/office/powerpoint/2010/main" val="666993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2872" t="18289" r="31413" b="6506"/>
          <a:stretch/>
        </p:blipFill>
        <p:spPr>
          <a:xfrm>
            <a:off x="6925457" y="1368241"/>
            <a:ext cx="3567658" cy="5373779"/>
          </a:xfrm>
          <a:prstGeom prst="rect">
            <a:avLst/>
          </a:prstGeom>
        </p:spPr>
      </p:pic>
      <p:pic>
        <p:nvPicPr>
          <p:cNvPr id="4" name="Imagen 3"/>
          <p:cNvPicPr>
            <a:picLocks noChangeAspect="1"/>
          </p:cNvPicPr>
          <p:nvPr/>
        </p:nvPicPr>
        <p:blipFill rotWithShape="1">
          <a:blip r:embed="rId3"/>
          <a:srcRect l="40360" t="27919" r="35907" b="15933"/>
          <a:stretch/>
        </p:blipFill>
        <p:spPr>
          <a:xfrm>
            <a:off x="2758931" y="2634715"/>
            <a:ext cx="3087973" cy="4107305"/>
          </a:xfrm>
          <a:prstGeom prst="rect">
            <a:avLst/>
          </a:prstGeom>
        </p:spPr>
      </p:pic>
      <p:sp>
        <p:nvSpPr>
          <p:cNvPr id="5" name="Flecha a la derecha con muesca 4"/>
          <p:cNvSpPr/>
          <p:nvPr/>
        </p:nvSpPr>
        <p:spPr>
          <a:xfrm>
            <a:off x="1494004" y="267394"/>
            <a:ext cx="2941452" cy="1442434"/>
          </a:xfrm>
          <a:prstGeom prst="notchedRightArrow">
            <a:avLst>
              <a:gd name="adj1" fmla="val 48214"/>
              <a:gd name="adj2" fmla="val 732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n>
                  <a:solidFill>
                    <a:schemeClr val="tx1"/>
                  </a:solidFill>
                </a:ln>
              </a:rPr>
              <a:t>INSTALACION DE CVV Y ALARMAS VECINALES</a:t>
            </a:r>
            <a:endParaRPr lang="es-PE" sz="1400" dirty="0">
              <a:ln>
                <a:solidFill>
                  <a:schemeClr val="tx1"/>
                </a:solidFill>
              </a:ln>
            </a:endParaRPr>
          </a:p>
        </p:txBody>
      </p:sp>
      <p:sp>
        <p:nvSpPr>
          <p:cNvPr id="6" name="Título 1"/>
          <p:cNvSpPr txBox="1">
            <a:spLocks/>
          </p:cNvSpPr>
          <p:nvPr/>
        </p:nvSpPr>
        <p:spPr>
          <a:xfrm>
            <a:off x="4558489" y="447836"/>
            <a:ext cx="6761407" cy="1081549"/>
          </a:xfrm>
          <a:prstGeom prst="rect">
            <a:avLst/>
          </a:prstGeom>
        </p:spPr>
        <p:txBody>
          <a:bodyPr>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E" dirty="0" smtClean="0">
                <a:latin typeface="Arial Narrow" panose="020B0606020202030204" pitchFamily="34" charset="0"/>
              </a:rPr>
              <a:t>INSTALACIÓN DE CAMARAS DE VIDEO VIGILANCIA Y ALARMAS VECINALES</a:t>
            </a:r>
            <a:endParaRPr lang="es-PE" dirty="0">
              <a:latin typeface="Arial Narrow" panose="020B0606020202030204" pitchFamily="34" charset="0"/>
            </a:endParaRPr>
          </a:p>
        </p:txBody>
      </p:sp>
      <p:sp>
        <p:nvSpPr>
          <p:cNvPr id="7" name="CuadroTexto 6"/>
          <p:cNvSpPr txBox="1"/>
          <p:nvPr/>
        </p:nvSpPr>
        <p:spPr>
          <a:xfrm>
            <a:off x="644577" y="1711385"/>
            <a:ext cx="5621311" cy="646331"/>
          </a:xfrm>
          <a:prstGeom prst="rect">
            <a:avLst/>
          </a:prstGeom>
          <a:noFill/>
        </p:spPr>
        <p:txBody>
          <a:bodyPr wrap="square" rtlCol="0">
            <a:spAutoFit/>
          </a:bodyPr>
          <a:lstStyle/>
          <a:p>
            <a:r>
              <a:rPr lang="es-PE" dirty="0" smtClean="0">
                <a:latin typeface="Arial Narrow" panose="020B0606020202030204" pitchFamily="34" charset="0"/>
              </a:rPr>
              <a:t>Se instalaran 400 CVV y 200 Alarmas Vecinales en los principales puntos Delictivos y Puntos Policiales.</a:t>
            </a:r>
            <a:endParaRPr lang="es-PE" dirty="0">
              <a:latin typeface="Arial Narrow" panose="020B0606020202030204" pitchFamily="34" charset="0"/>
            </a:endParaRPr>
          </a:p>
        </p:txBody>
      </p:sp>
    </p:spTree>
    <p:extLst>
      <p:ext uri="{BB962C8B-B14F-4D97-AF65-F5344CB8AC3E}">
        <p14:creationId xmlns:p14="http://schemas.microsoft.com/office/powerpoint/2010/main" val="389861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descr="http://www.municallao.gob.pe/images/Calla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3380" y="4970531"/>
            <a:ext cx="1608620" cy="1661373"/>
          </a:xfrm>
          <a:prstGeom prst="rect">
            <a:avLst/>
          </a:prstGeom>
          <a:ln>
            <a:noFill/>
          </a:ln>
          <a:effectLst>
            <a:outerShdw blurRad="292100" dist="139700" dir="2700000" algn="tl" rotWithShape="0">
              <a:srgbClr val="333333">
                <a:alpha val="65000"/>
              </a:srgbClr>
            </a:outerShdw>
          </a:effectLst>
        </p:spPr>
      </p:pic>
      <p:sp>
        <p:nvSpPr>
          <p:cNvPr id="13" name="Rectángulo 12"/>
          <p:cNvSpPr/>
          <p:nvPr/>
        </p:nvSpPr>
        <p:spPr>
          <a:xfrm>
            <a:off x="247701" y="275548"/>
            <a:ext cx="6889322" cy="461665"/>
          </a:xfrm>
          <a:prstGeom prst="rect">
            <a:avLst/>
          </a:prstGeom>
        </p:spPr>
        <p:txBody>
          <a:bodyPr wrap="none">
            <a:spAutoFit/>
          </a:bodyPr>
          <a:lstStyle/>
          <a:p>
            <a:r>
              <a:rPr lang="es-PE" sz="2400" b="1" dirty="0" smtClean="0">
                <a:latin typeface="Arial Narrow" panose="020B0606020202030204" pitchFamily="34" charset="0"/>
                <a:ea typeface="Calibri" panose="020F0502020204030204" pitchFamily="34" charset="0"/>
                <a:cs typeface="Times New Roman" panose="02020603050405020304" pitchFamily="18" charset="0"/>
              </a:rPr>
              <a:t>Renovación y Ampliación de Servicio Vigentes de CVV</a:t>
            </a:r>
            <a:r>
              <a:rPr lang="es-PE" sz="2400" dirty="0" smtClean="0">
                <a:latin typeface="Arial Narrow" panose="020B0606020202030204" pitchFamily="34" charset="0"/>
                <a:ea typeface="Calibri" panose="020F0502020204030204" pitchFamily="34" charset="0"/>
                <a:cs typeface="Times New Roman" panose="02020603050405020304" pitchFamily="18" charset="0"/>
              </a:rPr>
              <a:t>: </a:t>
            </a:r>
            <a:endParaRPr lang="es-PE" sz="2400" dirty="0"/>
          </a:p>
        </p:txBody>
      </p:sp>
      <p:graphicFrame>
        <p:nvGraphicFramePr>
          <p:cNvPr id="2" name="Tabla 1"/>
          <p:cNvGraphicFramePr>
            <a:graphicFrameLocks noGrp="1"/>
          </p:cNvGraphicFramePr>
          <p:nvPr>
            <p:extLst/>
          </p:nvPr>
        </p:nvGraphicFramePr>
        <p:xfrm>
          <a:off x="417035" y="762629"/>
          <a:ext cx="10335678" cy="5038588"/>
        </p:xfrm>
        <a:graphic>
          <a:graphicData uri="http://schemas.openxmlformats.org/drawingml/2006/table">
            <a:tbl>
              <a:tblPr>
                <a:tableStyleId>{5C22544A-7EE6-4342-B048-85BDC9FD1C3A}</a:tableStyleId>
              </a:tblPr>
              <a:tblGrid>
                <a:gridCol w="6610298"/>
                <a:gridCol w="999067"/>
                <a:gridCol w="1236133"/>
                <a:gridCol w="1490180"/>
              </a:tblGrid>
              <a:tr h="292533">
                <a:tc>
                  <a:txBody>
                    <a:bodyPr/>
                    <a:lstStyle/>
                    <a:p>
                      <a:pPr algn="l" fontAlgn="ctr"/>
                      <a:r>
                        <a:rPr lang="es-PE" sz="2000" b="1" u="none" strike="noStrike" dirty="0">
                          <a:effectLst/>
                          <a:latin typeface="Arial Narrow" panose="020B0606020202030204" pitchFamily="34" charset="0"/>
                        </a:rPr>
                        <a:t>ATENCIÓN RAPIDA</a:t>
                      </a:r>
                      <a:endParaRPr lang="es-PE" sz="20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s-PE" sz="2000" b="1" u="none" strike="noStrike" dirty="0">
                          <a:effectLst/>
                          <a:latin typeface="Arial Narrow" panose="020B0606020202030204" pitchFamily="34" charset="0"/>
                        </a:rPr>
                        <a:t>CVV</a:t>
                      </a:r>
                      <a:endParaRPr lang="es-PE" sz="20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s-PE" sz="2000" b="1" u="none" strike="noStrike" dirty="0">
                          <a:effectLst/>
                          <a:latin typeface="Arial Narrow" panose="020B0606020202030204" pitchFamily="34" charset="0"/>
                        </a:rPr>
                        <a:t>INC CVV</a:t>
                      </a:r>
                      <a:endParaRPr lang="es-PE" sz="20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s-PE" sz="2000" b="1" u="none" strike="noStrike" dirty="0">
                          <a:effectLst/>
                          <a:latin typeface="Arial Narrow" panose="020B0606020202030204" pitchFamily="34" charset="0"/>
                        </a:rPr>
                        <a:t>TOTAL CVV</a:t>
                      </a:r>
                      <a:endParaRPr lang="es-PE" sz="20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93240">
                <a:tc>
                  <a:txBody>
                    <a:bodyPr/>
                    <a:lstStyle/>
                    <a:p>
                      <a:pPr algn="l" fontAlgn="ctr"/>
                      <a:r>
                        <a:rPr lang="es-PE" sz="2000" u="none" strike="noStrike" dirty="0">
                          <a:effectLst/>
                          <a:latin typeface="Arial Narrow" panose="020B0606020202030204" pitchFamily="34" charset="0"/>
                        </a:rPr>
                        <a:t>Puesto N° 01: Parque 10 de Junio – Altura cuadra 47 de Av. Colonial</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dirty="0">
                          <a:effectLst/>
                          <a:latin typeface="Arial Narrow" panose="020B0606020202030204" pitchFamily="34" charset="0"/>
                        </a:rPr>
                        <a:t>1</a:t>
                      </a:r>
                      <a:endParaRPr lang="es-PE" sz="2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dirty="0">
                          <a:effectLst/>
                          <a:latin typeface="Arial Narrow" panose="020B0606020202030204" pitchFamily="34" charset="0"/>
                        </a:rPr>
                        <a:t>7</a:t>
                      </a:r>
                      <a:endParaRPr lang="es-PE" sz="2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a:effectLst/>
                          <a:latin typeface="Arial Narrow" panose="020B0606020202030204" pitchFamily="34" charset="0"/>
                        </a:rPr>
                        <a:t>8</a:t>
                      </a:r>
                      <a:endParaRPr lang="es-PE" sz="24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202">
                <a:tc>
                  <a:txBody>
                    <a:bodyPr/>
                    <a:lstStyle/>
                    <a:p>
                      <a:pPr algn="l" fontAlgn="ctr"/>
                      <a:r>
                        <a:rPr lang="es-PE" sz="2000" u="none" strike="noStrike" dirty="0">
                          <a:effectLst/>
                          <a:latin typeface="Arial Narrow" panose="020B0606020202030204" pitchFamily="34" charset="0"/>
                        </a:rPr>
                        <a:t>Puesto N° 02: Av. Santa Rosa / Av. La Alameda – Castilla</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a:effectLst/>
                          <a:latin typeface="Arial Narrow" panose="020B0606020202030204" pitchFamily="34" charset="0"/>
                        </a:rPr>
                        <a:t>1</a:t>
                      </a:r>
                      <a:endParaRPr lang="es-PE" sz="24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dirty="0">
                          <a:effectLst/>
                          <a:latin typeface="Arial Narrow" panose="020B0606020202030204" pitchFamily="34" charset="0"/>
                        </a:rPr>
                        <a:t>7</a:t>
                      </a:r>
                      <a:endParaRPr lang="es-PE" sz="2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a:effectLst/>
                          <a:latin typeface="Arial Narrow" panose="020B0606020202030204" pitchFamily="34" charset="0"/>
                        </a:rPr>
                        <a:t>8</a:t>
                      </a:r>
                      <a:endParaRPr lang="es-PE" sz="24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1012">
                <a:tc>
                  <a:txBody>
                    <a:bodyPr/>
                    <a:lstStyle/>
                    <a:p>
                      <a:pPr algn="l" fontAlgn="ctr"/>
                      <a:r>
                        <a:rPr lang="es-PE" sz="2000" u="none" strike="noStrike" dirty="0">
                          <a:effectLst/>
                          <a:latin typeface="Arial Narrow" panose="020B0606020202030204" pitchFamily="34" charset="0"/>
                        </a:rPr>
                        <a:t>Puesto N° 03: Av. Morales Duarez / Faucett.</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a:effectLst/>
                          <a:latin typeface="Arial Narrow" panose="020B0606020202030204" pitchFamily="34" charset="0"/>
                        </a:rPr>
                        <a:t>1</a:t>
                      </a:r>
                      <a:endParaRPr lang="es-PE" sz="24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dirty="0">
                          <a:effectLst/>
                          <a:latin typeface="Arial Narrow" panose="020B0606020202030204" pitchFamily="34" charset="0"/>
                        </a:rPr>
                        <a:t>7</a:t>
                      </a:r>
                      <a:endParaRPr lang="es-PE" sz="2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a:effectLst/>
                          <a:latin typeface="Arial Narrow" panose="020B0606020202030204" pitchFamily="34" charset="0"/>
                        </a:rPr>
                        <a:t>8</a:t>
                      </a:r>
                      <a:endParaRPr lang="es-PE" sz="24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862">
                <a:tc>
                  <a:txBody>
                    <a:bodyPr/>
                    <a:lstStyle/>
                    <a:p>
                      <a:pPr algn="l" fontAlgn="ctr"/>
                      <a:r>
                        <a:rPr lang="es-PE" sz="2000" u="none" strike="noStrike" dirty="0">
                          <a:effectLst/>
                          <a:latin typeface="Arial Narrow" panose="020B0606020202030204" pitchFamily="34" charset="0"/>
                        </a:rPr>
                        <a:t>Puesto N° 04: Parque El Rosedal – Santa Rosa</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a:effectLst/>
                          <a:latin typeface="Arial Narrow" panose="020B0606020202030204" pitchFamily="34" charset="0"/>
                        </a:rPr>
                        <a:t>1</a:t>
                      </a:r>
                      <a:endParaRPr lang="es-PE" sz="24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dirty="0">
                          <a:effectLst/>
                          <a:latin typeface="Arial Narrow" panose="020B0606020202030204" pitchFamily="34" charset="0"/>
                        </a:rPr>
                        <a:t>5</a:t>
                      </a:r>
                      <a:endParaRPr lang="es-PE" sz="2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a:effectLst/>
                          <a:latin typeface="Arial Narrow" panose="020B0606020202030204" pitchFamily="34" charset="0"/>
                        </a:rPr>
                        <a:t>6</a:t>
                      </a:r>
                      <a:endParaRPr lang="es-PE" sz="24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7004">
                <a:tc>
                  <a:txBody>
                    <a:bodyPr/>
                    <a:lstStyle/>
                    <a:p>
                      <a:pPr algn="l" fontAlgn="ctr"/>
                      <a:r>
                        <a:rPr lang="es-PE" sz="2000" u="none" strike="noStrike" dirty="0">
                          <a:effectLst/>
                          <a:latin typeface="Arial Narrow" panose="020B0606020202030204" pitchFamily="34" charset="0"/>
                        </a:rPr>
                        <a:t>Puesto N° 05: Ovalo Las Américas – Av. Tomas Valle.</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a:effectLst/>
                          <a:latin typeface="Arial Narrow" panose="020B0606020202030204" pitchFamily="34" charset="0"/>
                        </a:rPr>
                        <a:t>1</a:t>
                      </a:r>
                      <a:endParaRPr lang="es-PE" sz="24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dirty="0">
                          <a:effectLst/>
                          <a:latin typeface="Arial Narrow" panose="020B0606020202030204" pitchFamily="34" charset="0"/>
                        </a:rPr>
                        <a:t>5</a:t>
                      </a:r>
                      <a:endParaRPr lang="es-PE" sz="2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a:effectLst/>
                          <a:latin typeface="Arial Narrow" panose="020B0606020202030204" pitchFamily="34" charset="0"/>
                        </a:rPr>
                        <a:t>6</a:t>
                      </a:r>
                      <a:endParaRPr lang="es-PE" sz="24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1012">
                <a:tc>
                  <a:txBody>
                    <a:bodyPr/>
                    <a:lstStyle/>
                    <a:p>
                      <a:pPr algn="l" fontAlgn="ctr"/>
                      <a:r>
                        <a:rPr lang="es-PE" sz="2000" u="none" strike="noStrike" dirty="0">
                          <a:effectLst/>
                          <a:latin typeface="Arial Narrow" panose="020B0606020202030204" pitchFamily="34" charset="0"/>
                        </a:rPr>
                        <a:t>Puesto N° 07: Parque principal de Márquez</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a:effectLst/>
                          <a:latin typeface="Arial Narrow" panose="020B0606020202030204" pitchFamily="34" charset="0"/>
                        </a:rPr>
                        <a:t>1</a:t>
                      </a:r>
                      <a:endParaRPr lang="es-PE" sz="24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dirty="0">
                          <a:effectLst/>
                          <a:latin typeface="Arial Narrow" panose="020B0606020202030204" pitchFamily="34" charset="0"/>
                        </a:rPr>
                        <a:t>5</a:t>
                      </a:r>
                      <a:endParaRPr lang="es-PE" sz="2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a:effectLst/>
                          <a:latin typeface="Arial Narrow" panose="020B0606020202030204" pitchFamily="34" charset="0"/>
                        </a:rPr>
                        <a:t>6</a:t>
                      </a:r>
                      <a:endParaRPr lang="es-PE" sz="24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202">
                <a:tc>
                  <a:txBody>
                    <a:bodyPr/>
                    <a:lstStyle/>
                    <a:p>
                      <a:pPr algn="l" fontAlgn="ctr"/>
                      <a:r>
                        <a:rPr lang="es-PE" sz="2000" u="none" strike="noStrike" dirty="0">
                          <a:effectLst/>
                          <a:latin typeface="Arial Narrow" panose="020B0606020202030204" pitchFamily="34" charset="0"/>
                        </a:rPr>
                        <a:t>Puesto N° 08: Av.  Los Alisos/ Av. Manuel Múgica Gallo - Oquendo</a:t>
                      </a:r>
                      <a:endParaRPr lang="es-PE"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dirty="0">
                          <a:effectLst/>
                          <a:latin typeface="Arial Narrow" panose="020B0606020202030204" pitchFamily="34" charset="0"/>
                        </a:rPr>
                        <a:t>1</a:t>
                      </a:r>
                      <a:endParaRPr lang="es-PE" sz="2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dirty="0">
                          <a:effectLst/>
                          <a:latin typeface="Arial Narrow" panose="020B0606020202030204" pitchFamily="34" charset="0"/>
                        </a:rPr>
                        <a:t>5</a:t>
                      </a:r>
                      <a:endParaRPr lang="es-PE" sz="2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dirty="0">
                          <a:effectLst/>
                          <a:latin typeface="Arial Narrow" panose="020B0606020202030204" pitchFamily="34" charset="0"/>
                        </a:rPr>
                        <a:t>6</a:t>
                      </a:r>
                      <a:endParaRPr lang="es-PE" sz="2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202">
                <a:tc>
                  <a:txBody>
                    <a:bodyPr/>
                    <a:lstStyle/>
                    <a:p>
                      <a:pPr algn="l" fontAlgn="ctr"/>
                      <a:r>
                        <a:rPr lang="es-PE" sz="2000" u="none" strike="noStrike">
                          <a:effectLst/>
                          <a:latin typeface="Arial Narrow" panose="020B0606020202030204" pitchFamily="34" charset="0"/>
                        </a:rPr>
                        <a:t>Puesto N° 09: Av. Prolongación Pacasmayo/ Av. Los Alisos - Oquendo</a:t>
                      </a:r>
                      <a:endParaRPr lang="es-PE" sz="20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dirty="0">
                          <a:effectLst/>
                          <a:latin typeface="Arial Narrow" panose="020B0606020202030204" pitchFamily="34" charset="0"/>
                        </a:rPr>
                        <a:t>1</a:t>
                      </a:r>
                      <a:endParaRPr lang="es-PE" sz="2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dirty="0">
                          <a:effectLst/>
                          <a:latin typeface="Arial Narrow" panose="020B0606020202030204" pitchFamily="34" charset="0"/>
                        </a:rPr>
                        <a:t>5</a:t>
                      </a:r>
                      <a:endParaRPr lang="es-PE" sz="2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dirty="0">
                          <a:effectLst/>
                          <a:latin typeface="Arial Narrow" panose="020B0606020202030204" pitchFamily="34" charset="0"/>
                        </a:rPr>
                        <a:t>6</a:t>
                      </a:r>
                      <a:endParaRPr lang="es-PE" sz="2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202">
                <a:tc>
                  <a:txBody>
                    <a:bodyPr/>
                    <a:lstStyle/>
                    <a:p>
                      <a:pPr algn="l" fontAlgn="ctr"/>
                      <a:r>
                        <a:rPr lang="es-PE" sz="2000" u="none" strike="noStrike">
                          <a:effectLst/>
                          <a:latin typeface="Arial Narrow" panose="020B0606020202030204" pitchFamily="34" charset="0"/>
                        </a:rPr>
                        <a:t>Puesto N° 10: Av. Acapulco/ Av. Bertelo / Av. 200 Millas -Oquendo</a:t>
                      </a:r>
                      <a:endParaRPr lang="es-PE" sz="20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a:effectLst/>
                          <a:latin typeface="Arial Narrow" panose="020B0606020202030204" pitchFamily="34" charset="0"/>
                        </a:rPr>
                        <a:t>1</a:t>
                      </a:r>
                      <a:endParaRPr lang="es-PE" sz="24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dirty="0">
                          <a:effectLst/>
                          <a:latin typeface="Arial Narrow" panose="020B0606020202030204" pitchFamily="34" charset="0"/>
                        </a:rPr>
                        <a:t>5</a:t>
                      </a:r>
                      <a:endParaRPr lang="es-PE" sz="2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PE" sz="2400" u="none" strike="noStrike" dirty="0">
                          <a:effectLst/>
                          <a:latin typeface="Arial Narrow" panose="020B0606020202030204" pitchFamily="34" charset="0"/>
                        </a:rPr>
                        <a:t>6</a:t>
                      </a:r>
                      <a:endParaRPr lang="es-PE" sz="2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2533">
                <a:tc>
                  <a:txBody>
                    <a:bodyPr/>
                    <a:lstStyle/>
                    <a:p>
                      <a:pPr algn="l" fontAlgn="ctr"/>
                      <a:r>
                        <a:rPr lang="es-PE" sz="2000" u="none" strike="noStrike" dirty="0">
                          <a:effectLst/>
                          <a:latin typeface="Arial Narrow" panose="020B0606020202030204" pitchFamily="34" charset="0"/>
                        </a:rPr>
                        <a:t>TOTAL</a:t>
                      </a:r>
                      <a:endParaRPr lang="es-PE" sz="20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s-PE" sz="2000" u="none" strike="noStrike" dirty="0">
                          <a:effectLst/>
                          <a:latin typeface="Arial Narrow" panose="020B0606020202030204" pitchFamily="34" charset="0"/>
                        </a:rPr>
                        <a:t>9</a:t>
                      </a:r>
                      <a:endParaRPr lang="es-PE" sz="20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s-PE" sz="2000" u="none" strike="noStrike" dirty="0">
                          <a:effectLst/>
                          <a:latin typeface="Arial Narrow" panose="020B0606020202030204" pitchFamily="34" charset="0"/>
                        </a:rPr>
                        <a:t>51</a:t>
                      </a:r>
                      <a:endParaRPr lang="es-PE" sz="20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s-PE" sz="2000" u="none" strike="noStrike" dirty="0">
                          <a:effectLst/>
                          <a:latin typeface="Arial Narrow" panose="020B0606020202030204" pitchFamily="34" charset="0"/>
                        </a:rPr>
                        <a:t>60</a:t>
                      </a:r>
                      <a:endParaRPr lang="es-PE" sz="20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Tree>
    <p:extLst>
      <p:ext uri="{BB962C8B-B14F-4D97-AF65-F5344CB8AC3E}">
        <p14:creationId xmlns:p14="http://schemas.microsoft.com/office/powerpoint/2010/main" val="330907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descr="http://www.municallao.gob.pe/images/Calla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3380" y="4970531"/>
            <a:ext cx="1608620" cy="1661373"/>
          </a:xfrm>
          <a:prstGeom prst="rect">
            <a:avLst/>
          </a:prstGeom>
          <a:ln>
            <a:noFill/>
          </a:ln>
          <a:effectLst>
            <a:outerShdw blurRad="292100" dist="139700" dir="2700000" algn="tl" rotWithShape="0">
              <a:srgbClr val="333333">
                <a:alpha val="65000"/>
              </a:srgbClr>
            </a:outerShdw>
          </a:effectLst>
        </p:spPr>
      </p:pic>
      <p:sp>
        <p:nvSpPr>
          <p:cNvPr id="13" name="Rectángulo 12"/>
          <p:cNvSpPr/>
          <p:nvPr/>
        </p:nvSpPr>
        <p:spPr>
          <a:xfrm>
            <a:off x="221944" y="520246"/>
            <a:ext cx="6068456" cy="461665"/>
          </a:xfrm>
          <a:prstGeom prst="rect">
            <a:avLst/>
          </a:prstGeom>
        </p:spPr>
        <p:txBody>
          <a:bodyPr wrap="none">
            <a:spAutoFit/>
          </a:bodyPr>
          <a:lstStyle/>
          <a:p>
            <a:r>
              <a:rPr lang="es-PE" sz="2400" b="1" dirty="0" smtClean="0">
                <a:latin typeface="Arial Narrow" panose="020B0606020202030204" pitchFamily="34" charset="0"/>
                <a:ea typeface="Calibri" panose="020F0502020204030204" pitchFamily="34" charset="0"/>
                <a:cs typeface="Times New Roman" panose="02020603050405020304" pitchFamily="18" charset="0"/>
              </a:rPr>
              <a:t>LISTADO DE CAMARAS DE VIDEO VIGILANCIA</a:t>
            </a:r>
            <a:r>
              <a:rPr lang="es-PE" sz="2400" dirty="0" smtClean="0">
                <a:latin typeface="Arial Narrow" panose="020B0606020202030204" pitchFamily="34" charset="0"/>
                <a:ea typeface="Calibri" panose="020F0502020204030204" pitchFamily="34" charset="0"/>
                <a:cs typeface="Times New Roman" panose="02020603050405020304" pitchFamily="18" charset="0"/>
              </a:rPr>
              <a:t>: </a:t>
            </a:r>
            <a:endParaRPr lang="es-PE" sz="2400" dirty="0"/>
          </a:p>
        </p:txBody>
      </p:sp>
      <p:sp>
        <p:nvSpPr>
          <p:cNvPr id="3" name="Rectángulo 2"/>
          <p:cNvSpPr/>
          <p:nvPr/>
        </p:nvSpPr>
        <p:spPr>
          <a:xfrm>
            <a:off x="194400" y="1070359"/>
            <a:ext cx="6096000" cy="5299912"/>
          </a:xfrm>
          <a:prstGeom prst="rect">
            <a:avLst/>
          </a:prstGeom>
        </p:spPr>
        <p:txBody>
          <a:bodyPr>
            <a:spAutoFit/>
          </a:bodyPr>
          <a:lstStyle/>
          <a:p>
            <a:pPr>
              <a:lnSpc>
                <a:spcPct val="115000"/>
              </a:lnSpc>
              <a:spcAft>
                <a:spcPts val="0"/>
              </a:spcAft>
            </a:pPr>
            <a:r>
              <a:rPr lang="es-PE" sz="1600" b="1" u="sng" dirty="0">
                <a:latin typeface="Arial Narrow" panose="020B0606020202030204" pitchFamily="34" charset="0"/>
                <a:ea typeface="Calibri" panose="020F0502020204030204" pitchFamily="34" charset="0"/>
                <a:cs typeface="Calibri" panose="020F0502020204030204" pitchFamily="34" charset="0"/>
              </a:rPr>
              <a:t>Área 01</a:t>
            </a:r>
            <a:r>
              <a:rPr lang="es-PE" sz="1600" b="1" dirty="0">
                <a:latin typeface="Arial Narrow" panose="020B0606020202030204" pitchFamily="34" charset="0"/>
                <a:ea typeface="Calibri" panose="020F0502020204030204" pitchFamily="34" charset="0"/>
                <a:cs typeface="Calibri" panose="020F0502020204030204" pitchFamily="34" charset="0"/>
              </a:rPr>
              <a:t>:</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s-PE" sz="1600" dirty="0">
                <a:latin typeface="Arial Narrow" panose="020B0606020202030204" pitchFamily="34" charset="0"/>
                <a:ea typeface="Calibri" panose="020F0502020204030204" pitchFamily="34" charset="0"/>
                <a:cs typeface="Calibri" panose="020F0502020204030204" pitchFamily="34" charset="0"/>
              </a:rPr>
              <a:t> </a:t>
            </a:r>
            <a:r>
              <a:rPr lang="es-PE" sz="1600" dirty="0" smtClean="0">
                <a:latin typeface="Arial Narrow" panose="020B0606020202030204" pitchFamily="34" charset="0"/>
                <a:ea typeface="Calibri" panose="020F0502020204030204" pitchFamily="34" charset="0"/>
                <a:cs typeface="Calibri" panose="020F0502020204030204" pitchFamily="34" charset="0"/>
              </a:rPr>
              <a:t>Cámara </a:t>
            </a:r>
            <a:r>
              <a:rPr lang="es-PE" sz="1600" dirty="0">
                <a:latin typeface="Arial Narrow" panose="020B0606020202030204" pitchFamily="34" charset="0"/>
                <a:ea typeface="Calibri" panose="020F0502020204030204" pitchFamily="34" charset="0"/>
                <a:cs typeface="Calibri" panose="020F0502020204030204" pitchFamily="34" charset="0"/>
              </a:rPr>
              <a:t>N° 01: Jr. Estados Unidos / Jr. Progreso</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02: Av. Elmer Faucett / Av. La Chalaca</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03: Av. Aeropuerto / Av. Morales Duarez</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04: Pasaje El Sol / Jr. Túpac Amaru</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05: Av. La Alameda / Jr. Callao</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06: Parque José Olaya</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07: Puerta N° 7 de Minka / Av. Enrique Meiggs</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08: Jr. Villar / Jr. Colon</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09: AA.HH. Virgen de Fátima (Parque)</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10: Jr. Octavio Espinoza Parque Central</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11: Explanada de la Capilla Señor del Mar – Santa Marina Sur</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12: Jr. Santa </a:t>
            </a:r>
            <a:r>
              <a:rPr lang="es-PE" sz="1600" dirty="0" err="1">
                <a:latin typeface="Arial Narrow" panose="020B0606020202030204" pitchFamily="34" charset="0"/>
                <a:ea typeface="Calibri" panose="020F0502020204030204" pitchFamily="34" charset="0"/>
                <a:cs typeface="Calibri" panose="020F0502020204030204" pitchFamily="34" charset="0"/>
              </a:rPr>
              <a:t>Fé</a:t>
            </a:r>
            <a:r>
              <a:rPr lang="es-PE" sz="1600" dirty="0">
                <a:latin typeface="Arial Narrow" panose="020B0606020202030204" pitchFamily="34" charset="0"/>
                <a:ea typeface="Calibri" panose="020F0502020204030204" pitchFamily="34" charset="0"/>
                <a:cs typeface="Calibri" panose="020F0502020204030204" pitchFamily="34" charset="0"/>
              </a:rPr>
              <a:t> / Jr. Chachapoyas</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13: Jr. </a:t>
            </a:r>
            <a:r>
              <a:rPr lang="es-PE" sz="1600" dirty="0" err="1">
                <a:latin typeface="Arial Narrow" panose="020B0606020202030204" pitchFamily="34" charset="0"/>
                <a:ea typeface="Calibri" panose="020F0502020204030204" pitchFamily="34" charset="0"/>
                <a:cs typeface="Calibri" panose="020F0502020204030204" pitchFamily="34" charset="0"/>
              </a:rPr>
              <a:t>Montesuma</a:t>
            </a:r>
            <a:r>
              <a:rPr lang="es-PE" sz="1600" dirty="0">
                <a:latin typeface="Arial Narrow" panose="020B0606020202030204" pitchFamily="34" charset="0"/>
                <a:ea typeface="Calibri" panose="020F0502020204030204" pitchFamily="34" charset="0"/>
                <a:cs typeface="Calibri" panose="020F0502020204030204" pitchFamily="34" charset="0"/>
              </a:rPr>
              <a:t> / Jr. San Martin</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14: Jr. Cochrane / Jr. Carrillo Albornoz</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a:t>
            </a:r>
            <a:r>
              <a:rPr lang="es-PE" sz="1600" dirty="0">
                <a:latin typeface="Arial Narrow" panose="020B0606020202030204" pitchFamily="34" charset="0"/>
              </a:rPr>
              <a:t>N° </a:t>
            </a:r>
            <a:r>
              <a:rPr lang="es-PE" sz="1600" dirty="0" smtClean="0">
                <a:latin typeface="Arial Narrow" panose="020B0606020202030204" pitchFamily="34" charset="0"/>
                <a:ea typeface="Calibri" panose="020F0502020204030204" pitchFamily="34" charset="0"/>
                <a:cs typeface="Calibri" panose="020F0502020204030204" pitchFamily="34" charset="0"/>
              </a:rPr>
              <a:t>15</a:t>
            </a:r>
            <a:r>
              <a:rPr lang="es-PE" sz="1600" dirty="0">
                <a:latin typeface="Arial Narrow" panose="020B0606020202030204" pitchFamily="34" charset="0"/>
                <a:ea typeface="Calibri" panose="020F0502020204030204" pitchFamily="34" charset="0"/>
                <a:cs typeface="Calibri" panose="020F0502020204030204" pitchFamily="34" charset="0"/>
              </a:rPr>
              <a:t>: Jr. Miro Quesada / Jr. Atahualpa</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a:t>
            </a:r>
            <a:r>
              <a:rPr lang="es-PE" sz="1600" dirty="0">
                <a:latin typeface="Arial Narrow" panose="020B0606020202030204" pitchFamily="34" charset="0"/>
              </a:rPr>
              <a:t>N° </a:t>
            </a:r>
            <a:r>
              <a:rPr lang="es-PE" sz="1600" dirty="0" smtClean="0">
                <a:latin typeface="Arial Narrow" panose="020B0606020202030204" pitchFamily="34" charset="0"/>
                <a:ea typeface="Calibri" panose="020F0502020204030204" pitchFamily="34" charset="0"/>
                <a:cs typeface="Calibri" panose="020F0502020204030204" pitchFamily="34" charset="0"/>
              </a:rPr>
              <a:t>16</a:t>
            </a:r>
            <a:r>
              <a:rPr lang="es-PE" sz="1600" dirty="0">
                <a:latin typeface="Arial Narrow" panose="020B0606020202030204" pitchFamily="34" charset="0"/>
                <a:ea typeface="Calibri" panose="020F0502020204030204" pitchFamily="34" charset="0"/>
                <a:cs typeface="Calibri" panose="020F0502020204030204" pitchFamily="34" charset="0"/>
              </a:rPr>
              <a:t>: Jr. Sáenz Peña / Jr. Guardia Chalaca</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a:t>
            </a:r>
            <a:r>
              <a:rPr lang="es-PE" sz="1600" dirty="0">
                <a:latin typeface="Arial Narrow" panose="020B0606020202030204" pitchFamily="34" charset="0"/>
              </a:rPr>
              <a:t>N° </a:t>
            </a:r>
            <a:r>
              <a:rPr lang="es-PE" sz="1600" dirty="0" smtClean="0">
                <a:latin typeface="Arial Narrow" panose="020B0606020202030204" pitchFamily="34" charset="0"/>
                <a:ea typeface="Calibri" panose="020F0502020204030204" pitchFamily="34" charset="0"/>
                <a:cs typeface="Calibri" panose="020F0502020204030204" pitchFamily="34" charset="0"/>
              </a:rPr>
              <a:t>17</a:t>
            </a:r>
            <a:r>
              <a:rPr lang="es-PE" sz="1600" dirty="0">
                <a:latin typeface="Arial Narrow" panose="020B0606020202030204" pitchFamily="34" charset="0"/>
                <a:ea typeface="Calibri" panose="020F0502020204030204" pitchFamily="34" charset="0"/>
                <a:cs typeface="Calibri" panose="020F0502020204030204" pitchFamily="34" charset="0"/>
              </a:rPr>
              <a:t>: Jr. Apurímac / Jr. </a:t>
            </a:r>
            <a:r>
              <a:rPr lang="es-PE" sz="1600" dirty="0" err="1" smtClean="0">
                <a:latin typeface="Arial Narrow" panose="020B0606020202030204" pitchFamily="34" charset="0"/>
                <a:ea typeface="Calibri" panose="020F0502020204030204" pitchFamily="34" charset="0"/>
                <a:cs typeface="Calibri" panose="020F0502020204030204" pitchFamily="34" charset="0"/>
              </a:rPr>
              <a:t>Saloom</a:t>
            </a:r>
            <a:endParaRPr lang="es-PE" sz="1600" dirty="0" smtClean="0">
              <a:latin typeface="Arial Narrow" panose="020B0606020202030204" pitchFamily="34" charset="0"/>
              <a:ea typeface="Calibri" panose="020F0502020204030204" pitchFamily="34" charset="0"/>
              <a:cs typeface="Calibri" panose="020F0502020204030204" pitchFamily="34" charset="0"/>
            </a:endParaRPr>
          </a:p>
          <a:p>
            <a:pPr marL="342900" lvl="0" indent="-342900" algn="just">
              <a:spcAft>
                <a:spcPts val="0"/>
              </a:spcAft>
              <a:buFont typeface="Symbol" panose="05050102010706020507" pitchFamily="18" charset="2"/>
              <a:buChar char=""/>
            </a:pPr>
            <a:r>
              <a:rPr lang="en-US" sz="1600" dirty="0" err="1">
                <a:latin typeface="Arial Narrow" panose="020B0606020202030204" pitchFamily="34" charset="0"/>
                <a:ea typeface="Calibri" panose="020F0502020204030204" pitchFamily="34" charset="0"/>
                <a:cs typeface="Calibri" panose="020F0502020204030204" pitchFamily="34" charset="0"/>
              </a:rPr>
              <a:t>Cámara</a:t>
            </a:r>
            <a:r>
              <a:rPr lang="en-US" sz="1600" dirty="0">
                <a:latin typeface="Arial Narrow" panose="020B0606020202030204" pitchFamily="34" charset="0"/>
                <a:ea typeface="Calibri" panose="020F0502020204030204" pitchFamily="34" charset="0"/>
                <a:cs typeface="Calibri" panose="020F0502020204030204" pitchFamily="34" charset="0"/>
              </a:rPr>
              <a:t> N° 18: Jr. Washington / Jr. Ancash</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19: Av. Elmer Faucett / Av. Conde de Lemos</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20: Av. Elmer Faucett / Av. Oscar R. </a:t>
            </a:r>
            <a:r>
              <a:rPr lang="es-PE" sz="1600" dirty="0" smtClean="0">
                <a:latin typeface="Arial Narrow" panose="020B0606020202030204" pitchFamily="34" charset="0"/>
                <a:ea typeface="Calibri" panose="020F0502020204030204" pitchFamily="34" charset="0"/>
                <a:cs typeface="Calibri" panose="020F0502020204030204" pitchFamily="34" charset="0"/>
              </a:rPr>
              <a:t>Benavides</a:t>
            </a:r>
            <a:endParaRPr lang="es-P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6096000" y="1070359"/>
            <a:ext cx="6096000" cy="5262979"/>
          </a:xfrm>
          <a:prstGeom prst="rect">
            <a:avLst/>
          </a:prstGeom>
        </p:spPr>
        <p:txBody>
          <a:bodyPr>
            <a:spAutoFit/>
          </a:bodyPr>
          <a:lstStyle/>
          <a:p>
            <a:pPr marL="342900" lvl="0" indent="-342900" algn="just">
              <a:spcAft>
                <a:spcPts val="0"/>
              </a:spcAft>
              <a:buFont typeface="Symbol" panose="05050102010706020507" pitchFamily="18" charset="2"/>
              <a:buChar char=""/>
            </a:pPr>
            <a:r>
              <a:rPr lang="es-PE" sz="1600" dirty="0" smtClean="0">
                <a:latin typeface="Arial Narrow" panose="020B0606020202030204" pitchFamily="34" charset="0"/>
                <a:ea typeface="Calibri" panose="020F0502020204030204" pitchFamily="34" charset="0"/>
                <a:cs typeface="Calibri" panose="020F0502020204030204" pitchFamily="34" charset="0"/>
              </a:rPr>
              <a:t>Cámara </a:t>
            </a:r>
            <a:r>
              <a:rPr lang="es-PE" sz="1600" dirty="0">
                <a:latin typeface="Arial Narrow" panose="020B0606020202030204" pitchFamily="34" charset="0"/>
                <a:ea typeface="Calibri" panose="020F0502020204030204" pitchFamily="34" charset="0"/>
                <a:cs typeface="Calibri" panose="020F0502020204030204" pitchFamily="34" charset="0"/>
              </a:rPr>
              <a:t>N° 21: Av. Oscar R. Benavides / Jr. Hipólito Unanue</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22: Av. Oscar R. Benavides / Jr. Iquique</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23: Av. Santa Rosa / Av. </a:t>
            </a:r>
            <a:r>
              <a:rPr lang="es-PE" sz="1600" dirty="0" err="1">
                <a:latin typeface="Arial Narrow" panose="020B0606020202030204" pitchFamily="34" charset="0"/>
                <a:ea typeface="Calibri" panose="020F0502020204030204" pitchFamily="34" charset="0"/>
                <a:cs typeface="Calibri" panose="020F0502020204030204" pitchFamily="34" charset="0"/>
              </a:rPr>
              <a:t>Cmdte</a:t>
            </a:r>
            <a:r>
              <a:rPr lang="es-PE" sz="1600" dirty="0">
                <a:latin typeface="Arial Narrow" panose="020B0606020202030204" pitchFamily="34" charset="0"/>
                <a:ea typeface="Calibri" panose="020F0502020204030204" pitchFamily="34" charset="0"/>
                <a:cs typeface="Calibri" panose="020F0502020204030204" pitchFamily="34" charset="0"/>
              </a:rPr>
              <a:t>. Pérez Salmón</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24: Av. Argentina / Pasaje El Sol</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25: Av. Argentina / Enrique Meiggs</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26: Parque Ricardo Palma – Urbanización La Colonial</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27: Av. Oscar R. Benavides / Av. Los Insurgentes</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28: Av. Oscar R. Benavides Cdra. 56</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29: Av. Ramón Zavala (Canchones)</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30: Av. Néstor Gambeta / Av. Morales Duarez</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31: Av. Néstor Gambeta / Atalaya</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32: Av. De La Alameda Cdra. 3</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33: Mercado Sarita Colonia (Av. Los Álamos) </a:t>
            </a:r>
            <a:r>
              <a:rPr lang="es-PE" sz="1600" dirty="0" err="1">
                <a:latin typeface="Arial Narrow" panose="020B0606020202030204" pitchFamily="34" charset="0"/>
                <a:ea typeface="Calibri" panose="020F0502020204030204" pitchFamily="34" charset="0"/>
                <a:cs typeface="Calibri" panose="020F0502020204030204" pitchFamily="34" charset="0"/>
              </a:rPr>
              <a:t>Boterin</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34: Av. Central / Av. Alfredo Palacios</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35: Av. Argentina / Rímac</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36: Av. Alfredo Palacios / Jr. Chota</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37: Ovalo Garibaldi – Lado Av. Argentina</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38: Calle Puno / Av. Guardia Chalaca</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39: Calle </a:t>
            </a:r>
            <a:r>
              <a:rPr lang="es-PE" sz="1600" dirty="0" err="1">
                <a:latin typeface="Arial Narrow" panose="020B0606020202030204" pitchFamily="34" charset="0"/>
                <a:ea typeface="Calibri" panose="020F0502020204030204" pitchFamily="34" charset="0"/>
                <a:cs typeface="Calibri" panose="020F0502020204030204" pitchFamily="34" charset="0"/>
              </a:rPr>
              <a:t>Yurimaguas</a:t>
            </a:r>
            <a:r>
              <a:rPr lang="es-PE" sz="1600" dirty="0">
                <a:latin typeface="Arial Narrow" panose="020B0606020202030204" pitchFamily="34" charset="0"/>
                <a:ea typeface="Calibri" panose="020F0502020204030204" pitchFamily="34" charset="0"/>
                <a:cs typeface="Calibri" panose="020F0502020204030204" pitchFamily="34" charset="0"/>
              </a:rPr>
              <a:t> / Calle Nauta</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40: Av. Rímac / Av. Atalaya</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PE" sz="1600" dirty="0">
                <a:latin typeface="Arial Narrow" panose="020B0606020202030204" pitchFamily="34" charset="0"/>
                <a:ea typeface="Calibri" panose="020F0502020204030204" pitchFamily="34" charset="0"/>
                <a:cs typeface="Calibri" panose="020F0502020204030204" pitchFamily="34" charset="0"/>
              </a:rPr>
              <a:t>Cámara N° 41: Av. Contralmirante Mora / Av. Atalaya</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890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descr="http://www.municallao.gob.pe/images/Calla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3380" y="4970531"/>
            <a:ext cx="1608620" cy="1661373"/>
          </a:xfrm>
          <a:prstGeom prst="rect">
            <a:avLst/>
          </a:prstGeom>
          <a:ln>
            <a:noFill/>
          </a:ln>
          <a:effectLst>
            <a:outerShdw blurRad="292100" dist="139700" dir="2700000" algn="tl" rotWithShape="0">
              <a:srgbClr val="333333">
                <a:alpha val="65000"/>
              </a:srgbClr>
            </a:outerShdw>
          </a:effectLst>
        </p:spPr>
      </p:pic>
      <p:sp>
        <p:nvSpPr>
          <p:cNvPr id="13" name="Rectángulo 12"/>
          <p:cNvSpPr/>
          <p:nvPr/>
        </p:nvSpPr>
        <p:spPr>
          <a:xfrm>
            <a:off x="194400" y="208374"/>
            <a:ext cx="6068456" cy="461665"/>
          </a:xfrm>
          <a:prstGeom prst="rect">
            <a:avLst/>
          </a:prstGeom>
        </p:spPr>
        <p:txBody>
          <a:bodyPr wrap="none">
            <a:spAutoFit/>
          </a:bodyPr>
          <a:lstStyle/>
          <a:p>
            <a:r>
              <a:rPr lang="es-PE" sz="2400" b="1" dirty="0" smtClean="0">
                <a:latin typeface="Arial Narrow" panose="020B0606020202030204" pitchFamily="34" charset="0"/>
                <a:ea typeface="Calibri" panose="020F0502020204030204" pitchFamily="34" charset="0"/>
                <a:cs typeface="Times New Roman" panose="02020603050405020304" pitchFamily="18" charset="0"/>
              </a:rPr>
              <a:t>LISTADO DE CAMARAS DE VIDEO VIGILANCIA</a:t>
            </a:r>
            <a:r>
              <a:rPr lang="es-PE" sz="2400" dirty="0" smtClean="0">
                <a:latin typeface="Arial Narrow" panose="020B0606020202030204" pitchFamily="34" charset="0"/>
                <a:ea typeface="Calibri" panose="020F0502020204030204" pitchFamily="34" charset="0"/>
                <a:cs typeface="Times New Roman" panose="02020603050405020304" pitchFamily="18" charset="0"/>
              </a:rPr>
              <a:t>: </a:t>
            </a:r>
            <a:endParaRPr lang="es-PE" sz="2400" dirty="0"/>
          </a:p>
        </p:txBody>
      </p:sp>
      <p:sp>
        <p:nvSpPr>
          <p:cNvPr id="3" name="Rectángulo 2"/>
          <p:cNvSpPr/>
          <p:nvPr/>
        </p:nvSpPr>
        <p:spPr>
          <a:xfrm>
            <a:off x="194400" y="819901"/>
            <a:ext cx="6791459" cy="5792355"/>
          </a:xfrm>
          <a:prstGeom prst="rect">
            <a:avLst/>
          </a:prstGeom>
        </p:spPr>
        <p:txBody>
          <a:bodyPr wrap="square">
            <a:spAutoFit/>
          </a:bodyPr>
          <a:lstStyle/>
          <a:p>
            <a:pPr>
              <a:lnSpc>
                <a:spcPct val="115000"/>
              </a:lnSpc>
              <a:spcAft>
                <a:spcPts val="0"/>
              </a:spcAft>
            </a:pPr>
            <a:r>
              <a:rPr lang="es-PE" sz="1600" b="1" u="sng" dirty="0">
                <a:latin typeface="Arial Narrow" panose="020B0606020202030204" pitchFamily="34" charset="0"/>
                <a:ea typeface="Calibri" panose="020F0502020204030204" pitchFamily="34" charset="0"/>
                <a:cs typeface="Calibri" panose="020F0502020204030204" pitchFamily="34" charset="0"/>
              </a:rPr>
              <a:t>Área </a:t>
            </a:r>
            <a:r>
              <a:rPr lang="es-PE" sz="1600" b="1" u="sng" dirty="0" smtClean="0">
                <a:latin typeface="Arial Narrow" panose="020B0606020202030204" pitchFamily="34" charset="0"/>
                <a:ea typeface="Calibri" panose="020F0502020204030204" pitchFamily="34" charset="0"/>
                <a:cs typeface="Calibri" panose="020F0502020204030204" pitchFamily="34" charset="0"/>
              </a:rPr>
              <a:t>02</a:t>
            </a:r>
            <a:r>
              <a:rPr lang="es-PE" sz="1600" b="1" dirty="0" smtClean="0">
                <a:latin typeface="Arial Narrow" panose="020B0606020202030204" pitchFamily="34" charset="0"/>
                <a:ea typeface="Calibri" panose="020F0502020204030204" pitchFamily="34" charset="0"/>
                <a:cs typeface="Calibri" panose="020F0502020204030204" pitchFamily="34" charset="0"/>
              </a:rPr>
              <a:t>:</a:t>
            </a:r>
            <a:endParaRPr lang="es-PE" sz="1600" dirty="0">
              <a:latin typeface="Arial Narrow" panose="020B0606020202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s-PE" sz="1600" dirty="0">
                <a:latin typeface="Arial Narrow" panose="020B0606020202030204" pitchFamily="34" charset="0"/>
                <a:ea typeface="Calibri" panose="020F0502020204030204" pitchFamily="34" charset="0"/>
                <a:cs typeface="Calibri" panose="020F0502020204030204" pitchFamily="34" charset="0"/>
              </a:rPr>
              <a:t> </a:t>
            </a:r>
            <a:r>
              <a:rPr lang="es-PE" sz="1600" dirty="0">
                <a:latin typeface="Arial Narrow" panose="020B0606020202030204" pitchFamily="34" charset="0"/>
              </a:rPr>
              <a:t>Cámara N° 42: Parque Benavides Sector III Urb. Bocanegra</a:t>
            </a:r>
          </a:p>
          <a:p>
            <a:pPr marL="285750" lvl="0" indent="-285750">
              <a:buFont typeface="Arial" panose="020B0604020202020204" pitchFamily="34" charset="0"/>
              <a:buChar char="•"/>
            </a:pPr>
            <a:r>
              <a:rPr lang="es-PE" sz="1600" dirty="0">
                <a:latin typeface="Arial Narrow" panose="020B0606020202030204" pitchFamily="34" charset="0"/>
              </a:rPr>
              <a:t>Cámara N° 43: Av. Omicron / Prolongación Av. Perú</a:t>
            </a:r>
          </a:p>
          <a:p>
            <a:pPr marL="285750" lvl="0" indent="-285750">
              <a:buFont typeface="Arial" panose="020B0604020202020204" pitchFamily="34" charset="0"/>
              <a:buChar char="•"/>
            </a:pPr>
            <a:r>
              <a:rPr lang="es-PE" sz="1600" dirty="0">
                <a:latin typeface="Arial Narrow" panose="020B0606020202030204" pitchFamily="34" charset="0"/>
              </a:rPr>
              <a:t>Cámara N° 44: Av. Pacasmayo / Av. Quilca</a:t>
            </a:r>
          </a:p>
          <a:p>
            <a:pPr marL="285750" lvl="0" indent="-285750">
              <a:buFont typeface="Arial" panose="020B0604020202020204" pitchFamily="34" charset="0"/>
              <a:buChar char="•"/>
            </a:pPr>
            <a:r>
              <a:rPr lang="es-PE" sz="1600" dirty="0">
                <a:latin typeface="Arial Narrow" panose="020B0606020202030204" pitchFamily="34" charset="0"/>
              </a:rPr>
              <a:t>Cámara N° 45: Parque Mario Polar Ugarteche II Etapa Urb. Jorge Chávez</a:t>
            </a:r>
          </a:p>
          <a:p>
            <a:pPr marL="285750" lvl="0" indent="-285750">
              <a:buFont typeface="Arial" panose="020B0604020202020204" pitchFamily="34" charset="0"/>
              <a:buChar char="•"/>
            </a:pPr>
            <a:r>
              <a:rPr lang="es-PE" sz="1600" dirty="0">
                <a:latin typeface="Arial Narrow" panose="020B0606020202030204" pitchFamily="34" charset="0"/>
              </a:rPr>
              <a:t>Cámara N° 46: Parque Italia I Etapa Urb. Jorge Chávez</a:t>
            </a:r>
          </a:p>
          <a:p>
            <a:pPr marL="285750" lvl="0" indent="-285750">
              <a:buFont typeface="Arial" panose="020B0604020202020204" pitchFamily="34" charset="0"/>
              <a:buChar char="•"/>
            </a:pPr>
            <a:r>
              <a:rPr lang="es-PE" sz="1600" dirty="0">
                <a:latin typeface="Arial Narrow" panose="020B0606020202030204" pitchFamily="34" charset="0"/>
              </a:rPr>
              <a:t>Cámara N° 47: Av. Tomas Valle / Calle </a:t>
            </a:r>
            <a:r>
              <a:rPr lang="es-PE" sz="1600" dirty="0" smtClean="0">
                <a:latin typeface="Arial Narrow" panose="020B0606020202030204" pitchFamily="34" charset="0"/>
              </a:rPr>
              <a:t>José </a:t>
            </a:r>
            <a:r>
              <a:rPr lang="es-PE" sz="1600" dirty="0" err="1">
                <a:latin typeface="Arial Narrow" panose="020B0606020202030204" pitchFamily="34" charset="0"/>
              </a:rPr>
              <a:t>Diaya</a:t>
            </a:r>
            <a:r>
              <a:rPr lang="es-PE" sz="1600" dirty="0">
                <a:latin typeface="Arial Narrow" panose="020B0606020202030204" pitchFamily="34" charset="0"/>
              </a:rPr>
              <a:t> I Etapa Jorge Chávez</a:t>
            </a:r>
          </a:p>
          <a:p>
            <a:pPr marL="285750" lvl="0" indent="-285750">
              <a:buFont typeface="Arial" panose="020B0604020202020204" pitchFamily="34" charset="0"/>
              <a:buChar char="•"/>
            </a:pPr>
            <a:r>
              <a:rPr lang="es-PE" sz="1600" dirty="0">
                <a:latin typeface="Arial Narrow" panose="020B0606020202030204" pitchFamily="34" charset="0"/>
              </a:rPr>
              <a:t>Cámara N° 48: Parque Kumamoto – III Etapa Urb. Jorge </a:t>
            </a:r>
            <a:r>
              <a:rPr lang="es-PE" sz="1600" dirty="0" smtClean="0">
                <a:latin typeface="Arial Narrow" panose="020B0606020202030204" pitchFamily="34" charset="0"/>
              </a:rPr>
              <a:t>Chávez</a:t>
            </a:r>
            <a:endParaRPr lang="es-PE" sz="1600" dirty="0">
              <a:latin typeface="Arial Narrow" panose="020B0606020202030204" pitchFamily="34" charset="0"/>
            </a:endParaRPr>
          </a:p>
          <a:p>
            <a:pPr marL="285750" lvl="0" indent="-285750">
              <a:buFont typeface="Arial" panose="020B0604020202020204" pitchFamily="34" charset="0"/>
              <a:buChar char="•"/>
            </a:pPr>
            <a:r>
              <a:rPr lang="es-PE" sz="1600" dirty="0">
                <a:latin typeface="Arial Narrow" panose="020B0606020202030204" pitchFamily="34" charset="0"/>
              </a:rPr>
              <a:t>Cámara N° 49: Av. Los Dominicos / Av. El Olivar</a:t>
            </a:r>
          </a:p>
          <a:p>
            <a:pPr marL="285750" lvl="0" indent="-285750">
              <a:buFont typeface="Arial" panose="020B0604020202020204" pitchFamily="34" charset="0"/>
              <a:buChar char="•"/>
            </a:pPr>
            <a:r>
              <a:rPr lang="es-PE" sz="1600" dirty="0">
                <a:latin typeface="Arial Narrow" panose="020B0606020202030204" pitchFamily="34" charset="0"/>
              </a:rPr>
              <a:t>Cámara N° 50: Av. Los Dominicos / Av. Condevilla</a:t>
            </a:r>
          </a:p>
          <a:p>
            <a:pPr marL="285750" lvl="0" indent="-285750">
              <a:buFont typeface="Arial" panose="020B0604020202020204" pitchFamily="34" charset="0"/>
              <a:buChar char="•"/>
            </a:pPr>
            <a:r>
              <a:rPr lang="es-PE" sz="1600" dirty="0">
                <a:latin typeface="Arial Narrow" panose="020B0606020202030204" pitchFamily="34" charset="0"/>
              </a:rPr>
              <a:t>Cámara N° 51: Calle Las Moras </a:t>
            </a:r>
            <a:r>
              <a:rPr lang="es-PE" sz="1600" dirty="0" err="1">
                <a:latin typeface="Arial Narrow" panose="020B0606020202030204" pitchFamily="34" charset="0"/>
              </a:rPr>
              <a:t>Alt</a:t>
            </a:r>
            <a:r>
              <a:rPr lang="es-PE" sz="1600" dirty="0">
                <a:latin typeface="Arial Narrow" panose="020B0606020202030204" pitchFamily="34" charset="0"/>
              </a:rPr>
              <a:t>. Colegio </a:t>
            </a:r>
            <a:r>
              <a:rPr lang="es-PE" sz="1600" dirty="0" smtClean="0">
                <a:latin typeface="Arial Narrow" panose="020B0606020202030204" pitchFamily="34" charset="0"/>
              </a:rPr>
              <a:t>José </a:t>
            </a:r>
            <a:r>
              <a:rPr lang="es-PE" sz="1600" dirty="0">
                <a:latin typeface="Arial Narrow" panose="020B0606020202030204" pitchFamily="34" charset="0"/>
              </a:rPr>
              <a:t>María Arguedas – Preví</a:t>
            </a:r>
          </a:p>
          <a:p>
            <a:pPr marL="285750" lvl="0" indent="-285750">
              <a:buFont typeface="Arial" panose="020B0604020202020204" pitchFamily="34" charset="0"/>
              <a:buChar char="•"/>
            </a:pPr>
            <a:r>
              <a:rPr lang="es-PE" sz="1600" dirty="0">
                <a:latin typeface="Arial Narrow" panose="020B0606020202030204" pitchFamily="34" charset="0"/>
              </a:rPr>
              <a:t>Cámara N° 52: Calle O / Av. Perú</a:t>
            </a:r>
          </a:p>
          <a:p>
            <a:pPr marL="285750" lvl="0" indent="-285750">
              <a:buFont typeface="Arial" panose="020B0604020202020204" pitchFamily="34" charset="0"/>
              <a:buChar char="•"/>
            </a:pPr>
            <a:r>
              <a:rPr lang="es-PE" sz="1600" dirty="0">
                <a:latin typeface="Arial Narrow" panose="020B0606020202030204" pitchFamily="34" charset="0"/>
              </a:rPr>
              <a:t>Cámara N° 53: Av. Morales Duarez / Av. Elmer Faucett</a:t>
            </a:r>
          </a:p>
          <a:p>
            <a:pPr marL="285750" lvl="0" indent="-285750">
              <a:buFont typeface="Arial" panose="020B0604020202020204" pitchFamily="34" charset="0"/>
              <a:buChar char="•"/>
            </a:pPr>
            <a:r>
              <a:rPr lang="es-PE" sz="1600" dirty="0">
                <a:latin typeface="Arial Narrow" panose="020B0606020202030204" pitchFamily="34" charset="0"/>
              </a:rPr>
              <a:t>Cámara N° 54: Calle B / Calle 2</a:t>
            </a:r>
          </a:p>
          <a:p>
            <a:pPr marL="285750" lvl="0" indent="-285750">
              <a:buFont typeface="Arial" panose="020B0604020202020204" pitchFamily="34" charset="0"/>
              <a:buChar char="•"/>
            </a:pPr>
            <a:r>
              <a:rPr lang="es-PE" sz="1600" dirty="0">
                <a:latin typeface="Arial Narrow" panose="020B0606020202030204" pitchFamily="34" charset="0"/>
              </a:rPr>
              <a:t>Cámara N° 55: Av. Tomas Valle / Av. Perú</a:t>
            </a:r>
          </a:p>
          <a:p>
            <a:pPr marL="285750" lvl="0" indent="-285750">
              <a:buFont typeface="Arial" panose="020B0604020202020204" pitchFamily="34" charset="0"/>
              <a:buChar char="•"/>
            </a:pPr>
            <a:r>
              <a:rPr lang="es-PE" sz="1600" dirty="0">
                <a:latin typeface="Arial Narrow" panose="020B0606020202030204" pitchFamily="34" charset="0"/>
              </a:rPr>
              <a:t>Cámara N° 56: Puente </a:t>
            </a:r>
            <a:r>
              <a:rPr lang="es-PE" sz="1600" dirty="0" err="1">
                <a:latin typeface="Arial Narrow" panose="020B0606020202030204" pitchFamily="34" charset="0"/>
              </a:rPr>
              <a:t>Monark</a:t>
            </a:r>
            <a:r>
              <a:rPr lang="es-PE" sz="1600" dirty="0">
                <a:latin typeface="Arial Narrow" panose="020B0606020202030204" pitchFamily="34" charset="0"/>
              </a:rPr>
              <a:t> (Auxiliar de Faucett / Pablo </a:t>
            </a:r>
            <a:r>
              <a:rPr lang="es-PE" sz="1600" dirty="0" err="1">
                <a:latin typeface="Arial Narrow" panose="020B0606020202030204" pitchFamily="34" charset="0"/>
              </a:rPr>
              <a:t>Chavez</a:t>
            </a:r>
            <a:r>
              <a:rPr lang="es-PE" sz="1600" dirty="0">
                <a:latin typeface="Arial Narrow" panose="020B0606020202030204" pitchFamily="34" charset="0"/>
              </a:rPr>
              <a:t>)</a:t>
            </a:r>
          </a:p>
          <a:p>
            <a:pPr marL="285750" lvl="0" indent="-285750">
              <a:buFont typeface="Arial" panose="020B0604020202020204" pitchFamily="34" charset="0"/>
              <a:buChar char="•"/>
            </a:pPr>
            <a:r>
              <a:rPr lang="es-PE" sz="1600" dirty="0">
                <a:latin typeface="Arial Narrow" panose="020B0606020202030204" pitchFamily="34" charset="0"/>
              </a:rPr>
              <a:t>Cámara N° 57: Parque N° 2 – Calle P</a:t>
            </a:r>
          </a:p>
          <a:p>
            <a:pPr marL="285750" lvl="0" indent="-285750">
              <a:buFont typeface="Arial" panose="020B0604020202020204" pitchFamily="34" charset="0"/>
              <a:buChar char="•"/>
            </a:pPr>
            <a:r>
              <a:rPr lang="es-PE" sz="1600" dirty="0">
                <a:latin typeface="Arial Narrow" panose="020B0606020202030204" pitchFamily="34" charset="0"/>
              </a:rPr>
              <a:t>Cámara N° 58: Av. Las Brisas / Calle La Florida</a:t>
            </a:r>
          </a:p>
          <a:p>
            <a:pPr marL="285750" lvl="0" indent="-285750">
              <a:buFont typeface="Arial" panose="020B0604020202020204" pitchFamily="34" charset="0"/>
              <a:buChar char="•"/>
            </a:pPr>
            <a:r>
              <a:rPr lang="es-PE" sz="1600" dirty="0">
                <a:latin typeface="Arial Narrow" panose="020B0606020202030204" pitchFamily="34" charset="0"/>
              </a:rPr>
              <a:t>Cámara N° 59: Residencial Aeropuerto</a:t>
            </a:r>
          </a:p>
          <a:p>
            <a:pPr marL="285750" lvl="0" indent="-285750">
              <a:buFont typeface="Arial" panose="020B0604020202020204" pitchFamily="34" charset="0"/>
              <a:buChar char="•"/>
            </a:pPr>
            <a:r>
              <a:rPr lang="es-PE" sz="1600" dirty="0">
                <a:latin typeface="Arial Narrow" panose="020B0606020202030204" pitchFamily="34" charset="0"/>
              </a:rPr>
              <a:t>Cámara N° 60: Av. Dos de Mayo / Calle Próceres</a:t>
            </a:r>
          </a:p>
          <a:p>
            <a:pPr marL="285750" lvl="0" indent="-285750">
              <a:buFont typeface="Arial" panose="020B0604020202020204" pitchFamily="34" charset="0"/>
              <a:buChar char="•"/>
            </a:pPr>
            <a:r>
              <a:rPr lang="es-PE" sz="1600" dirty="0">
                <a:latin typeface="Arial Narrow" panose="020B0606020202030204" pitchFamily="34" charset="0"/>
              </a:rPr>
              <a:t>Cámara N° 61: Parque N° 2 – Urb. El Cóndor</a:t>
            </a:r>
          </a:p>
          <a:p>
            <a:pPr marL="285750" lvl="0" indent="-285750">
              <a:buFont typeface="Arial" panose="020B0604020202020204" pitchFamily="34" charset="0"/>
              <a:buChar char="•"/>
            </a:pPr>
            <a:r>
              <a:rPr lang="es-PE" sz="1600" dirty="0">
                <a:latin typeface="Arial Narrow" panose="020B0606020202030204" pitchFamily="34" charset="0"/>
              </a:rPr>
              <a:t>Cámara N° 62: Parque Manuel Ugarte y Moscoso Urb. Jorge Chávez 2</a:t>
            </a:r>
            <a:r>
              <a:rPr lang="es-PE" sz="1600" baseline="30000" dirty="0">
                <a:latin typeface="Arial Narrow" panose="020B0606020202030204" pitchFamily="34" charset="0"/>
              </a:rPr>
              <a:t>da</a:t>
            </a:r>
            <a:r>
              <a:rPr lang="es-PE" sz="1600" dirty="0">
                <a:latin typeface="Arial Narrow" panose="020B0606020202030204" pitchFamily="34" charset="0"/>
              </a:rPr>
              <a:t> Etapa</a:t>
            </a:r>
          </a:p>
          <a:p>
            <a:pPr marL="285750" lvl="0" indent="-285750">
              <a:buFont typeface="Arial" panose="020B0604020202020204" pitchFamily="34" charset="0"/>
              <a:buChar char="•"/>
            </a:pPr>
            <a:r>
              <a:rPr lang="es-PE" sz="1600" dirty="0">
                <a:latin typeface="Arial Narrow" panose="020B0606020202030204" pitchFamily="34" charset="0"/>
              </a:rPr>
              <a:t>Cámara N° 63: Parque Luis </a:t>
            </a:r>
            <a:r>
              <a:rPr lang="es-PE" sz="1600" dirty="0" err="1">
                <a:latin typeface="Arial Narrow" panose="020B0606020202030204" pitchFamily="34" charset="0"/>
              </a:rPr>
              <a:t>Gusti</a:t>
            </a:r>
            <a:r>
              <a:rPr lang="es-PE" sz="1600" dirty="0">
                <a:latin typeface="Arial Narrow" panose="020B0606020202030204" pitchFamily="34" charset="0"/>
              </a:rPr>
              <a:t> La Rosa Calle 42 – 32 Urb. A. Herrera</a:t>
            </a:r>
          </a:p>
        </p:txBody>
      </p:sp>
      <p:sp>
        <p:nvSpPr>
          <p:cNvPr id="6" name="Rectángulo 5"/>
          <p:cNvSpPr/>
          <p:nvPr/>
        </p:nvSpPr>
        <p:spPr>
          <a:xfrm>
            <a:off x="6597706" y="1077478"/>
            <a:ext cx="5366767" cy="3139321"/>
          </a:xfrm>
          <a:prstGeom prst="rect">
            <a:avLst/>
          </a:prstGeom>
        </p:spPr>
        <p:txBody>
          <a:bodyPr wrap="square">
            <a:spAutoFit/>
          </a:bodyPr>
          <a:lstStyle/>
          <a:p>
            <a:pPr marL="285750" lvl="0" indent="-285750">
              <a:buFont typeface="Arial" panose="020B0604020202020204" pitchFamily="34" charset="0"/>
              <a:buChar char="•"/>
            </a:pPr>
            <a:r>
              <a:rPr lang="es-PE" sz="1600" dirty="0">
                <a:latin typeface="Arial Narrow" panose="020B0606020202030204" pitchFamily="34" charset="0"/>
              </a:rPr>
              <a:t>Cámara N° 64: Av. Tomas Valle Cdra. 42 / Calle 1</a:t>
            </a:r>
          </a:p>
          <a:p>
            <a:pPr marL="285750" lvl="0" indent="-285750">
              <a:buFont typeface="Arial" panose="020B0604020202020204" pitchFamily="34" charset="0"/>
              <a:buChar char="•"/>
            </a:pPr>
            <a:r>
              <a:rPr lang="es-PE" sz="1600" dirty="0">
                <a:latin typeface="Arial Narrow" panose="020B0606020202030204" pitchFamily="34" charset="0"/>
              </a:rPr>
              <a:t>Cámara N° 65: Av. Tomas Valle / Av. Los Dominicos</a:t>
            </a:r>
          </a:p>
          <a:p>
            <a:pPr marL="285750" lvl="0" indent="-285750">
              <a:buFont typeface="Arial" panose="020B0604020202020204" pitchFamily="34" charset="0"/>
              <a:buChar char="•"/>
            </a:pPr>
            <a:r>
              <a:rPr lang="es-PE" sz="1600" dirty="0">
                <a:latin typeface="Arial Narrow" panose="020B0606020202030204" pitchFamily="34" charset="0"/>
              </a:rPr>
              <a:t>Cámara N° 66: Parque Principal – Urb. Las Fresas</a:t>
            </a:r>
          </a:p>
          <a:p>
            <a:pPr marL="285750" lvl="0" indent="-285750">
              <a:buFont typeface="Arial" panose="020B0604020202020204" pitchFamily="34" charset="0"/>
              <a:buChar char="•"/>
            </a:pPr>
            <a:r>
              <a:rPr lang="es-PE" sz="1600" dirty="0">
                <a:latin typeface="Arial Narrow" panose="020B0606020202030204" pitchFamily="34" charset="0"/>
              </a:rPr>
              <a:t>Cámara N° 67: Av. Los Dominicos / Av. Bocanegra</a:t>
            </a:r>
          </a:p>
          <a:p>
            <a:pPr marL="285750" lvl="0" indent="-285750">
              <a:buFont typeface="Arial" panose="020B0604020202020204" pitchFamily="34" charset="0"/>
              <a:buChar char="•"/>
            </a:pPr>
            <a:r>
              <a:rPr lang="es-PE" sz="1600" dirty="0">
                <a:latin typeface="Arial Narrow" panose="020B0606020202030204" pitchFamily="34" charset="0"/>
              </a:rPr>
              <a:t>Cámara </a:t>
            </a:r>
            <a:r>
              <a:rPr lang="es-PE" sz="1600" dirty="0" smtClean="0">
                <a:latin typeface="Arial Narrow" panose="020B0606020202030204" pitchFamily="34" charset="0"/>
              </a:rPr>
              <a:t>N° 68</a:t>
            </a:r>
            <a:r>
              <a:rPr lang="es-PE" sz="1600" dirty="0">
                <a:latin typeface="Arial Narrow" panose="020B0606020202030204" pitchFamily="34" charset="0"/>
              </a:rPr>
              <a:t>: Av. Pacasmayo / Colectora – Urb. EL Álamo</a:t>
            </a:r>
          </a:p>
          <a:p>
            <a:pPr marL="285750" lvl="0" indent="-285750">
              <a:buFont typeface="Arial" panose="020B0604020202020204" pitchFamily="34" charset="0"/>
              <a:buChar char="•"/>
            </a:pPr>
            <a:r>
              <a:rPr lang="es-PE" sz="1600" dirty="0">
                <a:latin typeface="Arial Narrow" panose="020B0606020202030204" pitchFamily="34" charset="0"/>
              </a:rPr>
              <a:t>Cámara N° 69: Parque El Rosedal (C.S. Torres Santa Rosa)</a:t>
            </a:r>
          </a:p>
          <a:p>
            <a:pPr marL="285750" lvl="0" indent="-285750">
              <a:buFont typeface="Arial" panose="020B0604020202020204" pitchFamily="34" charset="0"/>
              <a:buChar char="•"/>
            </a:pPr>
            <a:r>
              <a:rPr lang="es-PE" sz="1600" dirty="0">
                <a:latin typeface="Arial Narrow" panose="020B0606020202030204" pitchFamily="34" charset="0"/>
              </a:rPr>
              <a:t>Cámara N° 70: Av. Canadá / Pucará</a:t>
            </a:r>
          </a:p>
          <a:p>
            <a:pPr marL="285750" lvl="0" indent="-285750">
              <a:buFont typeface="Arial" panose="020B0604020202020204" pitchFamily="34" charset="0"/>
              <a:buChar char="•"/>
            </a:pPr>
            <a:r>
              <a:rPr lang="es-PE" sz="1600" dirty="0">
                <a:latin typeface="Arial Narrow" panose="020B0606020202030204" pitchFamily="34" charset="0"/>
              </a:rPr>
              <a:t>Cámara N° 71: Av. Pacasmayo – Parque Los </a:t>
            </a:r>
            <a:r>
              <a:rPr lang="es-PE" sz="1600" dirty="0" smtClean="0">
                <a:latin typeface="Arial Narrow" panose="020B0606020202030204" pitchFamily="34" charset="0"/>
              </a:rPr>
              <a:t>Pozos</a:t>
            </a:r>
          </a:p>
          <a:p>
            <a:pPr marL="285750" lvl="0" indent="-285750">
              <a:buFont typeface="Arial" panose="020B0604020202020204" pitchFamily="34" charset="0"/>
              <a:buChar char="•"/>
            </a:pPr>
            <a:r>
              <a:rPr lang="es-PE" sz="1600" dirty="0">
                <a:latin typeface="Arial Narrow" panose="020B0606020202030204" pitchFamily="34" charset="0"/>
              </a:rPr>
              <a:t>Cámara N° 72: Parque Estudiantil – Urb. Las Colinas</a:t>
            </a:r>
          </a:p>
          <a:p>
            <a:pPr marL="285750" lvl="0" indent="-285750">
              <a:buFont typeface="Arial" panose="020B0604020202020204" pitchFamily="34" charset="0"/>
              <a:buChar char="•"/>
            </a:pPr>
            <a:r>
              <a:rPr lang="es-PE" sz="1600" dirty="0">
                <a:latin typeface="Arial Narrow" panose="020B0606020202030204" pitchFamily="34" charset="0"/>
              </a:rPr>
              <a:t>Cámara N° </a:t>
            </a:r>
            <a:r>
              <a:rPr lang="es-PE" sz="1600" dirty="0" smtClean="0">
                <a:latin typeface="Arial Narrow" panose="020B0606020202030204" pitchFamily="34" charset="0"/>
              </a:rPr>
              <a:t>73</a:t>
            </a:r>
            <a:r>
              <a:rPr lang="es-PE" sz="1600" dirty="0">
                <a:latin typeface="Arial Narrow" panose="020B0606020202030204" pitchFamily="34" charset="0"/>
              </a:rPr>
              <a:t>: Parque “B” AA.HH. Juan Pablo II</a:t>
            </a:r>
          </a:p>
          <a:p>
            <a:pPr marL="285750" lvl="0" indent="-285750">
              <a:buFont typeface="Arial" panose="020B0604020202020204" pitchFamily="34" charset="0"/>
              <a:buChar char="•"/>
            </a:pPr>
            <a:r>
              <a:rPr lang="es-PE" sz="1600" dirty="0">
                <a:latin typeface="Arial Narrow" panose="020B0606020202030204" pitchFamily="34" charset="0"/>
              </a:rPr>
              <a:t>Cámara N° </a:t>
            </a:r>
            <a:r>
              <a:rPr lang="es-PE" sz="1600" dirty="0" smtClean="0">
                <a:latin typeface="Arial Narrow" panose="020B0606020202030204" pitchFamily="34" charset="0"/>
              </a:rPr>
              <a:t>74</a:t>
            </a:r>
            <a:r>
              <a:rPr lang="es-PE" sz="1600" dirty="0">
                <a:latin typeface="Arial Narrow" panose="020B0606020202030204" pitchFamily="34" charset="0"/>
              </a:rPr>
              <a:t>: Entrada Juan Pablo II (Empresa </a:t>
            </a:r>
            <a:r>
              <a:rPr lang="es-PE" sz="1600" dirty="0" err="1">
                <a:latin typeface="Arial Narrow" panose="020B0606020202030204" pitchFamily="34" charset="0"/>
              </a:rPr>
              <a:t>Ramsa</a:t>
            </a:r>
            <a:r>
              <a:rPr lang="es-PE" sz="1600" dirty="0">
                <a:latin typeface="Arial Narrow" panose="020B0606020202030204" pitchFamily="34" charset="0"/>
              </a:rPr>
              <a:t>)</a:t>
            </a:r>
          </a:p>
          <a:p>
            <a:pPr marL="285750" lvl="0" indent="-285750">
              <a:buFont typeface="Arial" panose="020B0604020202020204" pitchFamily="34" charset="0"/>
              <a:buChar char="•"/>
            </a:pPr>
            <a:endParaRPr lang="es-PE" sz="1600" dirty="0">
              <a:latin typeface="Arial Narrow" panose="020B0606020202030204" pitchFamily="34" charset="0"/>
            </a:endParaRPr>
          </a:p>
        </p:txBody>
      </p:sp>
    </p:spTree>
    <p:extLst>
      <p:ext uri="{BB962C8B-B14F-4D97-AF65-F5344CB8AC3E}">
        <p14:creationId xmlns:p14="http://schemas.microsoft.com/office/powerpoint/2010/main" val="1575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Imagen" descr="http://www.municallao.gob.pe/images/Calla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3380" y="4970531"/>
            <a:ext cx="1608620" cy="1661373"/>
          </a:xfrm>
          <a:prstGeom prst="rect">
            <a:avLst/>
          </a:prstGeom>
          <a:ln>
            <a:noFill/>
          </a:ln>
          <a:effectLst>
            <a:outerShdw blurRad="292100" dist="139700" dir="2700000" algn="tl" rotWithShape="0">
              <a:srgbClr val="333333">
                <a:alpha val="65000"/>
              </a:srgbClr>
            </a:outerShdw>
          </a:effectLst>
        </p:spPr>
      </p:pic>
      <p:sp>
        <p:nvSpPr>
          <p:cNvPr id="13" name="Rectángulo 12"/>
          <p:cNvSpPr/>
          <p:nvPr/>
        </p:nvSpPr>
        <p:spPr>
          <a:xfrm>
            <a:off x="194400" y="105343"/>
            <a:ext cx="6068456" cy="461665"/>
          </a:xfrm>
          <a:prstGeom prst="rect">
            <a:avLst/>
          </a:prstGeom>
        </p:spPr>
        <p:txBody>
          <a:bodyPr wrap="none">
            <a:spAutoFit/>
          </a:bodyPr>
          <a:lstStyle/>
          <a:p>
            <a:r>
              <a:rPr lang="es-PE" sz="2400" b="1" dirty="0" smtClean="0">
                <a:latin typeface="Arial Narrow" panose="020B0606020202030204" pitchFamily="34" charset="0"/>
                <a:ea typeface="Calibri" panose="020F0502020204030204" pitchFamily="34" charset="0"/>
                <a:cs typeface="Times New Roman" panose="02020603050405020304" pitchFamily="18" charset="0"/>
              </a:rPr>
              <a:t>LISTADO DE CAMARAS DE VIDEO VIGILANCIA</a:t>
            </a:r>
            <a:r>
              <a:rPr lang="es-PE" sz="2400" dirty="0" smtClean="0">
                <a:latin typeface="Arial Narrow" panose="020B0606020202030204" pitchFamily="34" charset="0"/>
                <a:ea typeface="Calibri" panose="020F0502020204030204" pitchFamily="34" charset="0"/>
                <a:cs typeface="Times New Roman" panose="02020603050405020304" pitchFamily="18" charset="0"/>
              </a:rPr>
              <a:t>: </a:t>
            </a:r>
            <a:endParaRPr lang="es-PE" sz="2400" dirty="0"/>
          </a:p>
        </p:txBody>
      </p:sp>
      <p:sp>
        <p:nvSpPr>
          <p:cNvPr id="3" name="Rectángulo 2"/>
          <p:cNvSpPr/>
          <p:nvPr/>
        </p:nvSpPr>
        <p:spPr>
          <a:xfrm>
            <a:off x="166855" y="567008"/>
            <a:ext cx="6800615" cy="5886996"/>
          </a:xfrm>
          <a:prstGeom prst="rect">
            <a:avLst/>
          </a:prstGeom>
        </p:spPr>
        <p:txBody>
          <a:bodyPr wrap="square">
            <a:spAutoFit/>
          </a:bodyPr>
          <a:lstStyle/>
          <a:p>
            <a:pPr>
              <a:lnSpc>
                <a:spcPct val="115000"/>
              </a:lnSpc>
              <a:spcAft>
                <a:spcPts val="0"/>
              </a:spcAft>
            </a:pPr>
            <a:r>
              <a:rPr lang="es-PE" sz="1700" b="1" u="sng" dirty="0">
                <a:latin typeface="Arial Narrow" panose="020B0606020202030204" pitchFamily="34" charset="0"/>
                <a:ea typeface="Calibri" panose="020F0502020204030204" pitchFamily="34" charset="0"/>
                <a:cs typeface="Calibri" panose="020F0502020204030204" pitchFamily="34" charset="0"/>
              </a:rPr>
              <a:t>Área </a:t>
            </a:r>
            <a:r>
              <a:rPr lang="es-PE" sz="1700" b="1" u="sng" dirty="0" smtClean="0">
                <a:latin typeface="Arial Narrow" panose="020B0606020202030204" pitchFamily="34" charset="0"/>
                <a:ea typeface="Calibri" panose="020F0502020204030204" pitchFamily="34" charset="0"/>
                <a:cs typeface="Calibri" panose="020F0502020204030204" pitchFamily="34" charset="0"/>
              </a:rPr>
              <a:t>03</a:t>
            </a:r>
            <a:r>
              <a:rPr lang="es-PE" sz="1700" b="1" dirty="0" smtClean="0">
                <a:latin typeface="Arial Narrow" panose="020B0606020202030204" pitchFamily="34" charset="0"/>
                <a:ea typeface="Calibri" panose="020F0502020204030204" pitchFamily="34" charset="0"/>
                <a:cs typeface="Calibri" panose="020F0502020204030204" pitchFamily="34" charset="0"/>
              </a:rPr>
              <a:t>:</a:t>
            </a:r>
            <a:endParaRPr lang="es-PE" sz="1700" dirty="0">
              <a:latin typeface="Arial Narrow" panose="020B0606020202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s-PE" sz="1700" dirty="0">
                <a:latin typeface="Arial Narrow" panose="020B0606020202030204" pitchFamily="34" charset="0"/>
              </a:rPr>
              <a:t>Cámara N° 75: Av. Centenario (curva de ingreso a Tiwinza)</a:t>
            </a:r>
          </a:p>
          <a:p>
            <a:pPr marL="285750" lvl="0" indent="-285750">
              <a:buFont typeface="Arial" panose="020B0604020202020204" pitchFamily="34" charset="0"/>
              <a:buChar char="•"/>
            </a:pPr>
            <a:r>
              <a:rPr lang="es-PE" sz="1700" dirty="0">
                <a:latin typeface="Arial Narrow" panose="020B0606020202030204" pitchFamily="34" charset="0"/>
              </a:rPr>
              <a:t>Cámara N° 76: Parque Barreto (Controlador de la Línea 120)</a:t>
            </a:r>
          </a:p>
          <a:p>
            <a:pPr marL="285750" lvl="0" indent="-285750">
              <a:buFont typeface="Arial" panose="020B0604020202020204" pitchFamily="34" charset="0"/>
              <a:buChar char="•"/>
            </a:pPr>
            <a:r>
              <a:rPr lang="es-PE" sz="1700" dirty="0">
                <a:latin typeface="Arial Narrow" panose="020B0606020202030204" pitchFamily="34" charset="0"/>
              </a:rPr>
              <a:t>Cámara N° 77: Entre AA.HH. Tiwinza y AA.HH. Ampliación Tiwinza </a:t>
            </a:r>
          </a:p>
          <a:p>
            <a:pPr marL="285750" lvl="0" indent="-285750">
              <a:buFont typeface="Arial" panose="020B0604020202020204" pitchFamily="34" charset="0"/>
              <a:buChar char="•"/>
            </a:pPr>
            <a:r>
              <a:rPr lang="es-PE" sz="1700" dirty="0">
                <a:latin typeface="Arial Narrow" panose="020B0606020202030204" pitchFamily="34" charset="0"/>
              </a:rPr>
              <a:t>Cámara N° 78: Entrada a Sarita Colonia (Av. Miguel Grau / Av. Néstor Gambeta) </a:t>
            </a:r>
          </a:p>
          <a:p>
            <a:pPr marL="285750" lvl="0" indent="-285750">
              <a:buFont typeface="Arial" panose="020B0604020202020204" pitchFamily="34" charset="0"/>
              <a:buChar char="•"/>
            </a:pPr>
            <a:r>
              <a:rPr lang="es-PE" sz="1700" dirty="0">
                <a:latin typeface="Arial Narrow" panose="020B0606020202030204" pitchFamily="34" charset="0"/>
              </a:rPr>
              <a:t>Cámara N° 79: Entrada a la Urb. Santa Beatriz </a:t>
            </a:r>
          </a:p>
          <a:p>
            <a:pPr marL="285750" lvl="0" indent="-285750">
              <a:buFont typeface="Arial" panose="020B0604020202020204" pitchFamily="34" charset="0"/>
              <a:buChar char="•"/>
            </a:pPr>
            <a:r>
              <a:rPr lang="es-PE" sz="1700" dirty="0">
                <a:latin typeface="Arial Narrow" panose="020B0606020202030204" pitchFamily="34" charset="0"/>
              </a:rPr>
              <a:t>Cámara N° 80: Mercado Señor Cautivo (Av. Víctor Raúl Haya de la Torre / Av. Ramiro Prialé) </a:t>
            </a:r>
          </a:p>
          <a:p>
            <a:pPr marL="285750" lvl="0" indent="-285750">
              <a:buFont typeface="Arial" panose="020B0604020202020204" pitchFamily="34" charset="0"/>
              <a:buChar char="•"/>
            </a:pPr>
            <a:r>
              <a:rPr lang="es-PE" sz="1700" dirty="0">
                <a:latin typeface="Arial Narrow" panose="020B0606020202030204" pitchFamily="34" charset="0"/>
              </a:rPr>
              <a:t>Cámara N° 81: Parque de La Amistad – AA.HH. Daniel Alcides Carrión (Frente Colegio Belaunde)</a:t>
            </a:r>
          </a:p>
          <a:p>
            <a:pPr marL="285750" lvl="0" indent="-285750">
              <a:buFont typeface="Arial" panose="020B0604020202020204" pitchFamily="34" charset="0"/>
              <a:buChar char="•"/>
            </a:pPr>
            <a:r>
              <a:rPr lang="es-PE" sz="1700" dirty="0">
                <a:latin typeface="Arial Narrow" panose="020B0606020202030204" pitchFamily="34" charset="0"/>
              </a:rPr>
              <a:t>Cámara N° 82: Parque N° 1 – Oquendo</a:t>
            </a:r>
          </a:p>
          <a:p>
            <a:pPr marL="285750" lvl="0" indent="-285750">
              <a:buFont typeface="Arial" panose="020B0604020202020204" pitchFamily="34" charset="0"/>
              <a:buChar char="•"/>
            </a:pPr>
            <a:r>
              <a:rPr lang="es-PE" sz="1700" dirty="0">
                <a:latin typeface="Arial Narrow" panose="020B0606020202030204" pitchFamily="34" charset="0"/>
              </a:rPr>
              <a:t>Cámara N° 83: Parque N° 2 – Oquendo</a:t>
            </a:r>
          </a:p>
          <a:p>
            <a:pPr marL="285750" lvl="0" indent="-285750">
              <a:buFont typeface="Arial" panose="020B0604020202020204" pitchFamily="34" charset="0"/>
              <a:buChar char="•"/>
            </a:pPr>
            <a:r>
              <a:rPr lang="es-PE" sz="1700" dirty="0">
                <a:latin typeface="Arial Narrow" panose="020B0606020202030204" pitchFamily="34" charset="0"/>
              </a:rPr>
              <a:t>Cámara N° 84: Mercado La Alborada </a:t>
            </a:r>
          </a:p>
          <a:p>
            <a:pPr marL="285750" lvl="0" indent="-285750">
              <a:buFont typeface="Arial" panose="020B0604020202020204" pitchFamily="34" charset="0"/>
              <a:buChar char="•"/>
            </a:pPr>
            <a:r>
              <a:rPr lang="es-PE" sz="1700" dirty="0">
                <a:latin typeface="Arial Narrow" panose="020B0606020202030204" pitchFamily="34" charset="0"/>
              </a:rPr>
              <a:t>Cámara N° 85: Av. Los Alisos entre programa Santa Lucia / Santa Petronila / Nazarenas </a:t>
            </a:r>
          </a:p>
          <a:p>
            <a:pPr marL="285750" lvl="0" indent="-285750">
              <a:buFont typeface="Arial" panose="020B0604020202020204" pitchFamily="34" charset="0"/>
              <a:buChar char="•"/>
            </a:pPr>
            <a:r>
              <a:rPr lang="es-PE" sz="1700" dirty="0">
                <a:latin typeface="Arial Narrow" panose="020B0606020202030204" pitchFamily="34" charset="0"/>
              </a:rPr>
              <a:t>Cámara N° 86: Programa Los Olivos / Los Cedros / Los Algarrobos (La Loza) </a:t>
            </a:r>
          </a:p>
          <a:p>
            <a:pPr marL="285750" lvl="0" indent="-285750">
              <a:buFont typeface="Arial" panose="020B0604020202020204" pitchFamily="34" charset="0"/>
              <a:buChar char="•"/>
            </a:pPr>
            <a:r>
              <a:rPr lang="es-PE" sz="1700" dirty="0">
                <a:latin typeface="Arial Narrow" panose="020B0606020202030204" pitchFamily="34" charset="0"/>
              </a:rPr>
              <a:t>Cámara N° 87: Intersección de Programas Los Alisos / Alisos III / El Olivar 1 </a:t>
            </a:r>
          </a:p>
          <a:p>
            <a:pPr marL="285750" lvl="0" indent="-285750">
              <a:buFont typeface="Arial" panose="020B0604020202020204" pitchFamily="34" charset="0"/>
              <a:buChar char="•"/>
            </a:pPr>
            <a:r>
              <a:rPr lang="es-PE" sz="1700" dirty="0">
                <a:latin typeface="Arial Narrow" panose="020B0606020202030204" pitchFamily="34" charset="0"/>
              </a:rPr>
              <a:t>Cámara N° 88: Av. Los Alisos (Mercado Las </a:t>
            </a:r>
            <a:r>
              <a:rPr lang="es-PE" sz="1700" dirty="0" err="1">
                <a:latin typeface="Arial Narrow" panose="020B0606020202030204" pitchFamily="34" charset="0"/>
              </a:rPr>
              <a:t>Poncianas</a:t>
            </a:r>
            <a:r>
              <a:rPr lang="es-PE" sz="1700" dirty="0">
                <a:latin typeface="Arial Narrow" panose="020B0606020202030204" pitchFamily="34" charset="0"/>
              </a:rPr>
              <a:t>) </a:t>
            </a:r>
          </a:p>
          <a:p>
            <a:pPr marL="285750" lvl="0" indent="-285750">
              <a:buFont typeface="Arial" panose="020B0604020202020204" pitchFamily="34" charset="0"/>
              <a:buChar char="•"/>
            </a:pPr>
            <a:r>
              <a:rPr lang="es-PE" sz="1700" dirty="0">
                <a:latin typeface="Arial Narrow" panose="020B0606020202030204" pitchFamily="34" charset="0"/>
              </a:rPr>
              <a:t>Cámara N° 89: Programas Viñas de América </a:t>
            </a:r>
          </a:p>
          <a:p>
            <a:pPr marL="285750" lvl="0" indent="-285750">
              <a:buFont typeface="Arial" panose="020B0604020202020204" pitchFamily="34" charset="0"/>
              <a:buChar char="•"/>
            </a:pPr>
            <a:r>
              <a:rPr lang="es-PE" sz="1700" dirty="0">
                <a:latin typeface="Arial Narrow" panose="020B0606020202030204" pitchFamily="34" charset="0"/>
              </a:rPr>
              <a:t>Cámara N° 90: Av. 200 Millas / Bertello </a:t>
            </a:r>
          </a:p>
          <a:p>
            <a:pPr marL="285750" lvl="0" indent="-285750">
              <a:buFont typeface="Arial" panose="020B0604020202020204" pitchFamily="34" charset="0"/>
              <a:buChar char="•"/>
            </a:pPr>
            <a:r>
              <a:rPr lang="es-PE" sz="1700" dirty="0">
                <a:latin typeface="Arial Narrow" panose="020B0606020202030204" pitchFamily="34" charset="0"/>
              </a:rPr>
              <a:t>Cámara N° 91: Av. Bertello / Colegio San Agustín </a:t>
            </a:r>
          </a:p>
          <a:p>
            <a:pPr marL="285750" lvl="0" indent="-285750">
              <a:buFont typeface="Arial" panose="020B0604020202020204" pitchFamily="34" charset="0"/>
              <a:buChar char="•"/>
            </a:pPr>
            <a:r>
              <a:rPr lang="es-PE" sz="1700" dirty="0">
                <a:latin typeface="Arial Narrow" panose="020B0606020202030204" pitchFamily="34" charset="0"/>
              </a:rPr>
              <a:t>Cámara N° 92: Av. Villas de Oquendo / Av. Manuel Mujica Gallo </a:t>
            </a:r>
          </a:p>
        </p:txBody>
      </p:sp>
      <p:sp>
        <p:nvSpPr>
          <p:cNvPr id="4" name="Rectángulo 3"/>
          <p:cNvSpPr/>
          <p:nvPr/>
        </p:nvSpPr>
        <p:spPr>
          <a:xfrm>
            <a:off x="6967470" y="907881"/>
            <a:ext cx="4997003" cy="2554545"/>
          </a:xfrm>
          <a:prstGeom prst="rect">
            <a:avLst/>
          </a:prstGeom>
        </p:spPr>
        <p:txBody>
          <a:bodyPr wrap="square">
            <a:spAutoFit/>
          </a:bodyPr>
          <a:lstStyle/>
          <a:p>
            <a:pPr marL="285750" lvl="0" indent="-285750">
              <a:buFont typeface="Arial" panose="020B0604020202020204" pitchFamily="34" charset="0"/>
              <a:buChar char="•"/>
            </a:pPr>
            <a:r>
              <a:rPr lang="es-PE" sz="1600" dirty="0">
                <a:latin typeface="Arial Narrow" panose="020B0606020202030204" pitchFamily="34" charset="0"/>
              </a:rPr>
              <a:t>Cámara N° 93: </a:t>
            </a:r>
            <a:r>
              <a:rPr lang="es-PE" sz="1600" dirty="0" err="1">
                <a:latin typeface="Arial Narrow" panose="020B0606020202030204" pitchFamily="34" charset="0"/>
              </a:rPr>
              <a:t>Huascaran</a:t>
            </a:r>
            <a:r>
              <a:rPr lang="es-PE" sz="1600" dirty="0">
                <a:latin typeface="Arial Narrow" panose="020B0606020202030204" pitchFamily="34" charset="0"/>
              </a:rPr>
              <a:t> / Honolulu </a:t>
            </a:r>
          </a:p>
          <a:p>
            <a:pPr marL="285750" lvl="0" indent="-285750">
              <a:buFont typeface="Arial" panose="020B0604020202020204" pitchFamily="34" charset="0"/>
              <a:buChar char="•"/>
            </a:pPr>
            <a:r>
              <a:rPr lang="es-PE" sz="1600" dirty="0">
                <a:latin typeface="Arial Narrow" panose="020B0606020202030204" pitchFamily="34" charset="0"/>
              </a:rPr>
              <a:t>Cámara N° 94: </a:t>
            </a:r>
            <a:r>
              <a:rPr lang="es-PE" sz="1600" dirty="0" err="1">
                <a:latin typeface="Arial Narrow" panose="020B0606020202030204" pitchFamily="34" charset="0"/>
              </a:rPr>
              <a:t>Metalpac</a:t>
            </a:r>
            <a:r>
              <a:rPr lang="es-PE" sz="1600" dirty="0">
                <a:latin typeface="Arial Narrow" panose="020B0606020202030204" pitchFamily="34" charset="0"/>
              </a:rPr>
              <a:t> (Av. Gambeta) </a:t>
            </a:r>
          </a:p>
          <a:p>
            <a:pPr marL="285750" lvl="0" indent="-285750">
              <a:buFont typeface="Arial" panose="020B0604020202020204" pitchFamily="34" charset="0"/>
              <a:buChar char="•"/>
            </a:pPr>
            <a:r>
              <a:rPr lang="es-PE" sz="1600" dirty="0">
                <a:latin typeface="Arial Narrow" panose="020B0606020202030204" pitchFamily="34" charset="0"/>
              </a:rPr>
              <a:t>Cámara N° 95: Puente Oquendo </a:t>
            </a:r>
          </a:p>
          <a:p>
            <a:pPr marL="285750" lvl="0" indent="-285750">
              <a:buFont typeface="Arial" panose="020B0604020202020204" pitchFamily="34" charset="0"/>
              <a:buChar char="•"/>
            </a:pPr>
            <a:r>
              <a:rPr lang="es-PE" sz="1600" dirty="0">
                <a:latin typeface="Arial Narrow" panose="020B0606020202030204" pitchFamily="34" charset="0"/>
              </a:rPr>
              <a:t>Cámara N° 96: Puente Rio Chillón </a:t>
            </a:r>
          </a:p>
          <a:p>
            <a:pPr marL="285750" lvl="0" indent="-285750">
              <a:buFont typeface="Arial" panose="020B0604020202020204" pitchFamily="34" charset="0"/>
              <a:buChar char="•"/>
            </a:pPr>
            <a:r>
              <a:rPr lang="es-PE" sz="1600" dirty="0">
                <a:latin typeface="Arial Narrow" panose="020B0606020202030204" pitchFamily="34" charset="0"/>
              </a:rPr>
              <a:t>Cámara N° 97: Paradero Grifo </a:t>
            </a:r>
          </a:p>
          <a:p>
            <a:pPr marL="285750" lvl="0" indent="-285750">
              <a:buFont typeface="Arial" panose="020B0604020202020204" pitchFamily="34" charset="0"/>
              <a:buChar char="•"/>
            </a:pPr>
            <a:r>
              <a:rPr lang="es-PE" sz="1600" dirty="0">
                <a:latin typeface="Arial Narrow" panose="020B0606020202030204" pitchFamily="34" charset="0"/>
              </a:rPr>
              <a:t>Cámara N° 98: Av. José Carlos Mariátegui / Jr. Paraíso</a:t>
            </a:r>
          </a:p>
          <a:p>
            <a:pPr marL="285750" lvl="0" indent="-285750">
              <a:buFont typeface="Arial" panose="020B0604020202020204" pitchFamily="34" charset="0"/>
              <a:buChar char="•"/>
            </a:pPr>
            <a:r>
              <a:rPr lang="es-PE" sz="1600" dirty="0">
                <a:latin typeface="Arial Narrow" panose="020B0606020202030204" pitchFamily="34" charset="0"/>
              </a:rPr>
              <a:t>Cámara N° 99: Mz. F12 – Lote 12 – Urb. Brisas de Oquendo </a:t>
            </a:r>
          </a:p>
          <a:p>
            <a:pPr marL="285750" lvl="0" indent="-285750">
              <a:buFont typeface="Arial" panose="020B0604020202020204" pitchFamily="34" charset="0"/>
              <a:buChar char="•"/>
            </a:pPr>
            <a:r>
              <a:rPr lang="es-PE" sz="1600" dirty="0">
                <a:latin typeface="Arial Narrow" panose="020B0606020202030204" pitchFamily="34" charset="0"/>
              </a:rPr>
              <a:t>Cámara N° 100: Av. Gambeta / Mz. F7 Lote 38 – Urb. Brisas de Oquendo</a:t>
            </a:r>
          </a:p>
          <a:p>
            <a:pPr marL="285750" lvl="0" indent="-285750">
              <a:buFont typeface="Arial" panose="020B0604020202020204" pitchFamily="34" charset="0"/>
              <a:buChar char="•"/>
            </a:pPr>
            <a:endParaRPr lang="es-PE" sz="1600" dirty="0">
              <a:latin typeface="Arial Narrow" panose="020B0606020202030204" pitchFamily="34" charset="0"/>
            </a:endParaRPr>
          </a:p>
        </p:txBody>
      </p:sp>
    </p:spTree>
    <p:extLst>
      <p:ext uri="{BB962C8B-B14F-4D97-AF65-F5344CB8AC3E}">
        <p14:creationId xmlns:p14="http://schemas.microsoft.com/office/powerpoint/2010/main" val="240415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134911" y="1497465"/>
            <a:ext cx="7824866" cy="1005896"/>
          </a:xfrm>
        </p:spPr>
        <p:txBody>
          <a:bodyPr anchor="ctr">
            <a:noAutofit/>
          </a:bodyPr>
          <a:lstStyle/>
          <a:p>
            <a:pPr marL="457200" indent="0">
              <a:spcBef>
                <a:spcPts val="600"/>
              </a:spcBef>
              <a:buNone/>
            </a:pPr>
            <a:r>
              <a:rPr lang="es-PE" sz="2800" dirty="0" smtClean="0">
                <a:solidFill>
                  <a:schemeClr val="tx1"/>
                </a:solidFill>
                <a:latin typeface="Arial Narrow" panose="020B0606020202030204" pitchFamily="34" charset="0"/>
              </a:rPr>
              <a:t>Adecuada capacitación </a:t>
            </a:r>
          </a:p>
          <a:p>
            <a:pPr marL="114300" indent="0">
              <a:spcBef>
                <a:spcPts val="600"/>
              </a:spcBef>
              <a:buNone/>
            </a:pPr>
            <a:r>
              <a:rPr lang="es-PE" sz="2400" dirty="0" smtClean="0">
                <a:solidFill>
                  <a:schemeClr val="tx1"/>
                </a:solidFill>
                <a:latin typeface="Arial Narrow" panose="020B0606020202030204" pitchFamily="34" charset="0"/>
              </a:rPr>
              <a:t>CAPACITACIÓN A PERSONAL DE SEGURIDAD CIUDADANA</a:t>
            </a:r>
          </a:p>
        </p:txBody>
      </p:sp>
      <p:sp>
        <p:nvSpPr>
          <p:cNvPr id="7" name="Flecha a la derecha con muesca 6"/>
          <p:cNvSpPr/>
          <p:nvPr/>
        </p:nvSpPr>
        <p:spPr>
          <a:xfrm>
            <a:off x="329786" y="89719"/>
            <a:ext cx="3246172" cy="1175657"/>
          </a:xfrm>
          <a:prstGeom prst="notchedRightArrow">
            <a:avLst>
              <a:gd name="adj1" fmla="val 61111"/>
              <a:gd name="adj2" fmla="val 6800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ln>
                  <a:solidFill>
                    <a:schemeClr val="tx1"/>
                  </a:solidFill>
                </a:ln>
                <a:latin typeface="Arial Narrow" panose="020B0606020202030204" pitchFamily="34" charset="0"/>
              </a:rPr>
              <a:t>CAPACITACIÓN SERENAZGO Y JUNTAS VICINALES</a:t>
            </a:r>
          </a:p>
        </p:txBody>
      </p:sp>
      <p:sp>
        <p:nvSpPr>
          <p:cNvPr id="8" name="Título 1"/>
          <p:cNvSpPr txBox="1">
            <a:spLocks/>
          </p:cNvSpPr>
          <p:nvPr/>
        </p:nvSpPr>
        <p:spPr>
          <a:xfrm>
            <a:off x="3722914" y="183827"/>
            <a:ext cx="8192475" cy="1081549"/>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E" dirty="0" smtClean="0">
                <a:latin typeface="Arial Narrow" panose="020B0606020202030204" pitchFamily="34" charset="0"/>
              </a:rPr>
              <a:t>CAPACITACIÓN A SERENOS Y JUNTAS VECINALES</a:t>
            </a:r>
            <a:endParaRPr lang="es-PE" dirty="0">
              <a:latin typeface="Arial Narrow" panose="020B0606020202030204" pitchFamily="34" charset="0"/>
            </a:endParaRPr>
          </a:p>
        </p:txBody>
      </p:sp>
      <p:sp>
        <p:nvSpPr>
          <p:cNvPr id="2" name="Rectángulo 1"/>
          <p:cNvSpPr/>
          <p:nvPr/>
        </p:nvSpPr>
        <p:spPr>
          <a:xfrm>
            <a:off x="405762" y="2579014"/>
            <a:ext cx="8364511" cy="4152932"/>
          </a:xfrm>
          <a:prstGeom prst="rect">
            <a:avLst/>
          </a:prstGeom>
        </p:spPr>
        <p:txBody>
          <a:bodyPr wrap="square">
            <a:spAutoFit/>
          </a:bodyPr>
          <a:lstStyle/>
          <a:p>
            <a:pPr marL="742950" lvl="1" indent="-285750" algn="just" fontAlgn="base">
              <a:lnSpc>
                <a:spcPct val="103000"/>
              </a:lnSpc>
              <a:spcAft>
                <a:spcPts val="195"/>
              </a:spcAft>
              <a:buClr>
                <a:srgbClr val="000000"/>
              </a:buClr>
              <a:buSzPts val="1100"/>
              <a:buFont typeface="Symbol" panose="05050102010706020507" pitchFamily="18" charset="2"/>
              <a:buChar char="-"/>
            </a:pPr>
            <a:r>
              <a:rPr lang="es-PE" sz="2000" dirty="0">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rPr>
              <a:t>Antecedentes y doctrina de la Seguridad Ciudadana. </a:t>
            </a:r>
            <a:endParaRPr lang="es-PE" sz="20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fontAlgn="base">
              <a:lnSpc>
                <a:spcPct val="103000"/>
              </a:lnSpc>
              <a:spcAft>
                <a:spcPts val="195"/>
              </a:spcAft>
              <a:buClr>
                <a:srgbClr val="000000"/>
              </a:buClr>
              <a:buSzPts val="1100"/>
              <a:buFont typeface="Symbol" panose="05050102010706020507" pitchFamily="18" charset="2"/>
              <a:buChar char="-"/>
            </a:pPr>
            <a:r>
              <a:rPr lang="es-PE" sz="2000" dirty="0">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rPr>
              <a:t>Doctrina comunitaria del servicio de Serenazgo y técnicas de patrullaje motorizado. </a:t>
            </a:r>
            <a:endParaRPr lang="es-PE" sz="20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fontAlgn="base">
              <a:lnSpc>
                <a:spcPct val="103000"/>
              </a:lnSpc>
              <a:spcAft>
                <a:spcPts val="195"/>
              </a:spcAft>
              <a:buClr>
                <a:srgbClr val="000000"/>
              </a:buClr>
              <a:buSzPts val="1100"/>
              <a:buFont typeface="Symbol" panose="05050102010706020507" pitchFamily="18" charset="2"/>
              <a:buChar char="-"/>
            </a:pPr>
            <a:r>
              <a:rPr lang="es-PE" sz="2000" dirty="0">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rPr>
              <a:t>Legítima defensa y arresto ciudadano. </a:t>
            </a:r>
            <a:endParaRPr lang="es-PE" sz="20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fontAlgn="base">
              <a:lnSpc>
                <a:spcPct val="103000"/>
              </a:lnSpc>
              <a:spcAft>
                <a:spcPts val="195"/>
              </a:spcAft>
              <a:buClr>
                <a:srgbClr val="000000"/>
              </a:buClr>
              <a:buSzPts val="1100"/>
              <a:buFont typeface="Symbol" panose="05050102010706020507" pitchFamily="18" charset="2"/>
              <a:buChar char="-"/>
            </a:pPr>
            <a:r>
              <a:rPr lang="es-PE" sz="2000" dirty="0">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rPr>
              <a:t>Rescate y primeros auxilios. </a:t>
            </a:r>
            <a:endParaRPr lang="es-PE" sz="20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fontAlgn="base">
              <a:lnSpc>
                <a:spcPct val="103000"/>
              </a:lnSpc>
              <a:spcAft>
                <a:spcPts val="195"/>
              </a:spcAft>
              <a:buClr>
                <a:srgbClr val="000000"/>
              </a:buClr>
              <a:buSzPts val="1100"/>
              <a:buFont typeface="Symbol" panose="05050102010706020507" pitchFamily="18" charset="2"/>
              <a:buChar char="-"/>
            </a:pPr>
            <a:r>
              <a:rPr lang="es-PE" sz="2000" dirty="0">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rPr>
              <a:t>Técnicas de defensa personal ante la acción delincuencial. </a:t>
            </a:r>
            <a:endParaRPr lang="es-PE" sz="20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fontAlgn="base">
              <a:lnSpc>
                <a:spcPct val="103000"/>
              </a:lnSpc>
              <a:spcAft>
                <a:spcPts val="195"/>
              </a:spcAft>
              <a:buClr>
                <a:srgbClr val="000000"/>
              </a:buClr>
              <a:buSzPts val="1100"/>
              <a:buFont typeface="Symbol" panose="05050102010706020507" pitchFamily="18" charset="2"/>
              <a:buChar char="-"/>
            </a:pPr>
            <a:r>
              <a:rPr lang="es-PE" sz="2000" dirty="0">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rPr>
              <a:t>Técnicas de vigilancia y monitoreo. </a:t>
            </a:r>
            <a:endParaRPr lang="es-PE" sz="20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fontAlgn="base">
              <a:lnSpc>
                <a:spcPct val="103000"/>
              </a:lnSpc>
              <a:spcAft>
                <a:spcPts val="195"/>
              </a:spcAft>
              <a:buClr>
                <a:srgbClr val="000000"/>
              </a:buClr>
              <a:buSzPts val="1100"/>
              <a:buFont typeface="Symbol" panose="05050102010706020507" pitchFamily="18" charset="2"/>
              <a:buChar char="-"/>
            </a:pPr>
            <a:r>
              <a:rPr lang="es-PE" sz="2000" dirty="0">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rPr>
              <a:t>Psicología del delincuente y cultura de autoprotección. </a:t>
            </a:r>
            <a:endParaRPr lang="es-PE" sz="20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fontAlgn="base">
              <a:lnSpc>
                <a:spcPct val="103000"/>
              </a:lnSpc>
              <a:spcAft>
                <a:spcPts val="195"/>
              </a:spcAft>
              <a:buClr>
                <a:srgbClr val="000000"/>
              </a:buClr>
              <a:buSzPts val="1100"/>
              <a:buFont typeface="Symbol" panose="05050102010706020507" pitchFamily="18" charset="2"/>
              <a:buChar char="-"/>
            </a:pPr>
            <a:r>
              <a:rPr lang="es-PE" sz="2000" dirty="0">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rPr>
              <a:t>Uso diferenciado y progresivo de la fuerza (uso de la vara de ley). </a:t>
            </a:r>
            <a:endParaRPr lang="es-PE" sz="20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fontAlgn="base">
              <a:lnSpc>
                <a:spcPct val="103000"/>
              </a:lnSpc>
              <a:spcAft>
                <a:spcPts val="195"/>
              </a:spcAft>
              <a:buClr>
                <a:srgbClr val="000000"/>
              </a:buClr>
              <a:buSzPts val="1100"/>
              <a:buFont typeface="Symbol" panose="05050102010706020507" pitchFamily="18" charset="2"/>
              <a:buChar char="-"/>
            </a:pPr>
            <a:r>
              <a:rPr lang="es-PE" sz="2000" dirty="0">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rPr>
              <a:t>Los delitos y las faltas en el código penal peruano. </a:t>
            </a:r>
            <a:endParaRPr lang="es-PE" sz="20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fontAlgn="base">
              <a:lnSpc>
                <a:spcPct val="103000"/>
              </a:lnSpc>
              <a:spcAft>
                <a:spcPts val="195"/>
              </a:spcAft>
              <a:buClr>
                <a:srgbClr val="000000"/>
              </a:buClr>
              <a:buSzPts val="1100"/>
              <a:buFont typeface="Symbol" panose="05050102010706020507" pitchFamily="18" charset="2"/>
              <a:buChar char="-"/>
            </a:pPr>
            <a:r>
              <a:rPr lang="es-PE" sz="2000" dirty="0">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rPr>
              <a:t>Orden cerrado. </a:t>
            </a:r>
            <a:endParaRPr lang="es-PE" sz="20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fontAlgn="base">
              <a:lnSpc>
                <a:spcPct val="103000"/>
              </a:lnSpc>
              <a:spcAft>
                <a:spcPts val="195"/>
              </a:spcAft>
              <a:buClr>
                <a:srgbClr val="000000"/>
              </a:buClr>
              <a:buSzPts val="1100"/>
              <a:buFont typeface="Symbol" panose="05050102010706020507" pitchFamily="18" charset="2"/>
              <a:buChar char="-"/>
            </a:pPr>
            <a:r>
              <a:rPr lang="es-PE" sz="2000" dirty="0">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rPr>
              <a:t>Manejo a la defensiva. </a:t>
            </a:r>
            <a:endParaRPr lang="es-PE" sz="20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362" name="Picture 2" descr="Image result for SERENAZGO CAPACITACIÃ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0273" y="4202291"/>
            <a:ext cx="3048000" cy="237594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SERENAZGO CAPACITACIÃ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0273" y="2045395"/>
            <a:ext cx="3048000" cy="200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272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0549" y="2649583"/>
            <a:ext cx="7177977" cy="1284904"/>
          </a:xfrm>
          <a:prstGeom prst="rect">
            <a:avLst/>
          </a:prstGeom>
        </p:spPr>
        <p:txBody>
          <a:bodyPr wrap="square">
            <a:spAutoFit/>
          </a:bodyPr>
          <a:lstStyle/>
          <a:p>
            <a:pPr marL="742950" lvl="1" indent="-285750" algn="just" fontAlgn="base">
              <a:lnSpc>
                <a:spcPct val="103000"/>
              </a:lnSpc>
              <a:spcAft>
                <a:spcPts val="195"/>
              </a:spcAft>
              <a:buClr>
                <a:srgbClr val="000000"/>
              </a:buClr>
              <a:buSzPts val="1100"/>
              <a:buFont typeface="Symbol" panose="05050102010706020507" pitchFamily="18" charset="2"/>
              <a:buChar char="-"/>
            </a:pPr>
            <a:r>
              <a:rPr lang="es-PE" sz="2400" dirty="0" smtClean="0">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rPr>
              <a:t>Antecedentes </a:t>
            </a:r>
            <a:r>
              <a:rPr lang="es-PE" sz="2400" dirty="0">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rPr>
              <a:t>y doctrina de la Seguridad Ciudadana. </a:t>
            </a:r>
          </a:p>
          <a:p>
            <a:pPr marL="742950" lvl="1" indent="-285750" algn="just" fontAlgn="base">
              <a:lnSpc>
                <a:spcPct val="103000"/>
              </a:lnSpc>
              <a:spcAft>
                <a:spcPts val="195"/>
              </a:spcAft>
              <a:buClr>
                <a:srgbClr val="000000"/>
              </a:buClr>
              <a:buSzPts val="1100"/>
              <a:buFont typeface="Symbol" panose="05050102010706020507" pitchFamily="18" charset="2"/>
              <a:buChar char="-"/>
            </a:pPr>
            <a:r>
              <a:rPr lang="es-PE" sz="2400" dirty="0">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rPr>
              <a:t>Psicología del delincuente y cultura de autoprotección. </a:t>
            </a:r>
          </a:p>
          <a:p>
            <a:pPr marL="742950" lvl="1" indent="-285750" algn="just" fontAlgn="base">
              <a:lnSpc>
                <a:spcPct val="103000"/>
              </a:lnSpc>
              <a:spcAft>
                <a:spcPts val="195"/>
              </a:spcAft>
              <a:buClr>
                <a:srgbClr val="000000"/>
              </a:buClr>
              <a:buSzPts val="1100"/>
              <a:buFont typeface="Symbol" panose="05050102010706020507" pitchFamily="18" charset="2"/>
              <a:buChar char="-"/>
            </a:pPr>
            <a:r>
              <a:rPr lang="es-PE" sz="2400" dirty="0">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rPr>
              <a:t>Legítima defensa y arresto ciudadano. </a:t>
            </a:r>
            <a:endParaRPr lang="es-PE" sz="2400" u="none" strike="noStrike" dirty="0">
              <a:effectLst/>
              <a:uFill>
                <a:solidFill>
                  <a:srgbClr val="000000"/>
                </a:solidFill>
              </a:u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6" name="Marcador de contenido 2"/>
          <p:cNvSpPr txBox="1">
            <a:spLocks/>
          </p:cNvSpPr>
          <p:nvPr/>
        </p:nvSpPr>
        <p:spPr>
          <a:xfrm>
            <a:off x="240549" y="1949545"/>
            <a:ext cx="5871691" cy="700038"/>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114300" indent="0">
              <a:spcBef>
                <a:spcPts val="600"/>
              </a:spcBef>
              <a:buFont typeface="Wingdings 3" charset="2"/>
              <a:buNone/>
            </a:pPr>
            <a:r>
              <a:rPr lang="es-PE" sz="2400" dirty="0" smtClean="0">
                <a:solidFill>
                  <a:schemeClr val="tx1"/>
                </a:solidFill>
                <a:latin typeface="Arial Narrow" panose="020B0606020202030204" pitchFamily="34" charset="0"/>
              </a:rPr>
              <a:t>SENSIBILIZACIÓN A JUNTAS VECINALES.</a:t>
            </a:r>
            <a:endParaRPr lang="es-PE" sz="2400" dirty="0">
              <a:solidFill>
                <a:schemeClr val="tx1"/>
              </a:solidFill>
              <a:latin typeface="Arial Narrow" panose="020B0606020202030204" pitchFamily="34" charset="0"/>
            </a:endParaRPr>
          </a:p>
        </p:txBody>
      </p:sp>
      <p:sp>
        <p:nvSpPr>
          <p:cNvPr id="7" name="Flecha a la derecha con muesca 6"/>
          <p:cNvSpPr/>
          <p:nvPr/>
        </p:nvSpPr>
        <p:spPr>
          <a:xfrm>
            <a:off x="240549" y="158743"/>
            <a:ext cx="3142762" cy="1551905"/>
          </a:xfrm>
          <a:prstGeom prst="notchedRightArrow">
            <a:avLst>
              <a:gd name="adj1" fmla="val 49933"/>
              <a:gd name="adj2" fmla="val 6800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ln>
                  <a:solidFill>
                    <a:schemeClr val="tx1"/>
                  </a:solidFill>
                </a:ln>
                <a:latin typeface="Arial Narrow" panose="020B0606020202030204" pitchFamily="34" charset="0"/>
              </a:rPr>
              <a:t>CAPACITACIÓN SERENAZGO Y JUNTAS VICINALES</a:t>
            </a:r>
          </a:p>
        </p:txBody>
      </p:sp>
      <p:sp>
        <p:nvSpPr>
          <p:cNvPr id="8" name="Título 1"/>
          <p:cNvSpPr txBox="1">
            <a:spLocks/>
          </p:cNvSpPr>
          <p:nvPr/>
        </p:nvSpPr>
        <p:spPr>
          <a:xfrm>
            <a:off x="3383311" y="454869"/>
            <a:ext cx="8609398" cy="1081549"/>
          </a:xfrm>
          <a:prstGeom prst="rect">
            <a:avLst/>
          </a:prstGeom>
        </p:spPr>
        <p:txBody>
          <a:bodyPr>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E" dirty="0" smtClean="0">
                <a:latin typeface="Arial Narrow" panose="020B0606020202030204" pitchFamily="34" charset="0"/>
              </a:rPr>
              <a:t>CAPACITACIÓN A SERENOS Y JUNTAS VECINALES</a:t>
            </a:r>
            <a:endParaRPr lang="es-PE" dirty="0">
              <a:latin typeface="Arial Narrow" panose="020B0606020202030204" pitchFamily="34" charset="0"/>
            </a:endParaRPr>
          </a:p>
        </p:txBody>
      </p:sp>
      <p:pic>
        <p:nvPicPr>
          <p:cNvPr id="13320" name="Picture 8" descr="Image result for SENSIBILIZACIÃN JUNTAS VECIN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047" y="1776677"/>
            <a:ext cx="3790065" cy="230678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mage result for SENSIBILIZACIÃN JUNTAS VECIN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459" y="4239413"/>
            <a:ext cx="3044200" cy="2280213"/>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Image result for SENSIBILIZACIÃN JUNTAS VECINA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7071" y="4239413"/>
            <a:ext cx="3192041" cy="2283961"/>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Image result for SENSIBILIZACIÃN JUNTAS VECINALES"/>
          <p:cNvPicPr>
            <a:picLocks noChangeAspect="1" noChangeArrowheads="1"/>
          </p:cNvPicPr>
          <p:nvPr/>
        </p:nvPicPr>
        <p:blipFill rotWithShape="1">
          <a:blip r:embed="rId5">
            <a:extLst>
              <a:ext uri="{28A0092B-C50C-407E-A947-70E740481C1C}">
                <a14:useLocalDpi xmlns:a14="http://schemas.microsoft.com/office/drawing/2010/main" val="0"/>
              </a:ext>
            </a:extLst>
          </a:blip>
          <a:srcRect l="3420" t="5521" r="2971" b="7795"/>
          <a:stretch/>
        </p:blipFill>
        <p:spPr bwMode="auto">
          <a:xfrm>
            <a:off x="1842554" y="4239413"/>
            <a:ext cx="3357493" cy="228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486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290" y="2889005"/>
            <a:ext cx="11742873" cy="2725947"/>
          </a:xfrm>
        </p:spPr>
        <p:txBody>
          <a:bodyPr anchor="ctr">
            <a:noAutofit/>
          </a:bodyPr>
          <a:lstStyle/>
          <a:p>
            <a:r>
              <a:rPr lang="es-PE" sz="7200" dirty="0" smtClean="0">
                <a:solidFill>
                  <a:schemeClr val="tx1"/>
                </a:solidFill>
                <a:latin typeface="Arial Narrow" panose="020B0606020202030204" pitchFamily="34" charset="0"/>
              </a:rPr>
              <a:t>PRINCIPALES ACTIVIDADES DE LA GERENCIA GENERAL DE SEGURIDAD CIUDADANA 2018</a:t>
            </a:r>
            <a:endParaRPr lang="es-PE" sz="7200" dirty="0">
              <a:solidFill>
                <a:schemeClr val="tx1"/>
              </a:solidFill>
              <a:latin typeface="Arial Narrow" panose="020B0606020202030204" pitchFamily="34" charset="0"/>
            </a:endParaRPr>
          </a:p>
        </p:txBody>
      </p:sp>
      <p:pic>
        <p:nvPicPr>
          <p:cNvPr id="5" name="4 Imagen" descr="http://www.municallao.gob.pe/images/Calla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5504" y="223557"/>
            <a:ext cx="1608620" cy="2143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0363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DC69E75C-FAD9-48FA-9B4E-1FF400E8D9B5}"/>
              </a:ext>
            </a:extLst>
          </p:cNvPr>
          <p:cNvSpPr txBox="1"/>
          <p:nvPr/>
        </p:nvSpPr>
        <p:spPr>
          <a:xfrm>
            <a:off x="199108" y="179615"/>
            <a:ext cx="5989421" cy="400110"/>
          </a:xfrm>
          <a:prstGeom prst="rect">
            <a:avLst/>
          </a:prstGeom>
          <a:noFill/>
        </p:spPr>
        <p:txBody>
          <a:bodyPr wrap="square" rtlCol="0">
            <a:spAutoFit/>
          </a:bodyPr>
          <a:lstStyle/>
          <a:p>
            <a:pPr algn="ctr"/>
            <a:r>
              <a:rPr lang="es-PE" sz="2000" b="1" dirty="0">
                <a:latin typeface="Arial Narrow" panose="020B0606020202030204" pitchFamily="34" charset="0"/>
              </a:rPr>
              <a:t>GERENCIA GENERAL DE SEGURIDAD CIUDADANA 2018</a:t>
            </a:r>
          </a:p>
        </p:txBody>
      </p:sp>
      <p:graphicFrame>
        <p:nvGraphicFramePr>
          <p:cNvPr id="7" name="Tabla 6">
            <a:extLst>
              <a:ext uri="{FF2B5EF4-FFF2-40B4-BE49-F238E27FC236}">
                <a16:creationId xmlns:a16="http://schemas.microsoft.com/office/drawing/2014/main" xmlns="" id="{B9CFCC6C-80FE-49A9-8A62-A40C66BD1F0B}"/>
              </a:ext>
            </a:extLst>
          </p:cNvPr>
          <p:cNvGraphicFramePr>
            <a:graphicFrameLocks noGrp="1"/>
          </p:cNvGraphicFramePr>
          <p:nvPr>
            <p:extLst>
              <p:ext uri="{D42A27DB-BD31-4B8C-83A1-F6EECF244321}">
                <p14:modId xmlns:p14="http://schemas.microsoft.com/office/powerpoint/2010/main" val="1643699586"/>
              </p:ext>
            </p:extLst>
          </p:nvPr>
        </p:nvGraphicFramePr>
        <p:xfrm>
          <a:off x="337043" y="579725"/>
          <a:ext cx="11060300" cy="1784291"/>
        </p:xfrm>
        <a:graphic>
          <a:graphicData uri="http://schemas.openxmlformats.org/drawingml/2006/table">
            <a:tbl>
              <a:tblPr firstRow="1" bandRow="1">
                <a:tableStyleId>{7DF18680-E054-41AD-8BC1-D1AEF772440D}</a:tableStyleId>
              </a:tblPr>
              <a:tblGrid>
                <a:gridCol w="5305704">
                  <a:extLst>
                    <a:ext uri="{9D8B030D-6E8A-4147-A177-3AD203B41FA5}">
                      <a16:colId xmlns:a16="http://schemas.microsoft.com/office/drawing/2014/main" xmlns="" val="3638611785"/>
                    </a:ext>
                  </a:extLst>
                </a:gridCol>
                <a:gridCol w="2007313">
                  <a:extLst>
                    <a:ext uri="{9D8B030D-6E8A-4147-A177-3AD203B41FA5}">
                      <a16:colId xmlns:a16="http://schemas.microsoft.com/office/drawing/2014/main" xmlns="" val="404952704"/>
                    </a:ext>
                  </a:extLst>
                </a:gridCol>
                <a:gridCol w="1788904">
                  <a:extLst>
                    <a:ext uri="{9D8B030D-6E8A-4147-A177-3AD203B41FA5}">
                      <a16:colId xmlns:a16="http://schemas.microsoft.com/office/drawing/2014/main" xmlns="" val="417436238"/>
                    </a:ext>
                  </a:extLst>
                </a:gridCol>
                <a:gridCol w="1958379">
                  <a:extLst>
                    <a:ext uri="{9D8B030D-6E8A-4147-A177-3AD203B41FA5}">
                      <a16:colId xmlns:a16="http://schemas.microsoft.com/office/drawing/2014/main" xmlns="" val="2910988963"/>
                    </a:ext>
                  </a:extLst>
                </a:gridCol>
              </a:tblGrid>
              <a:tr h="338205">
                <a:tc>
                  <a:txBody>
                    <a:bodyPr/>
                    <a:lstStyle/>
                    <a:p>
                      <a:pPr algn="ctr"/>
                      <a:r>
                        <a:rPr lang="es-PE" sz="1800" dirty="0" smtClean="0">
                          <a:latin typeface="Arial Narrow" panose="020B0606020202030204" pitchFamily="34" charset="0"/>
                        </a:rPr>
                        <a:t>ACTIVIDAD</a:t>
                      </a:r>
                      <a:endParaRPr lang="es-PE" sz="18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PROGRAMADO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EJECUTADO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ALCANZADO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32543194"/>
                  </a:ext>
                </a:extLst>
              </a:tr>
              <a:tr h="279158">
                <a:tc>
                  <a:txBody>
                    <a:bodyPr/>
                    <a:lstStyle/>
                    <a:p>
                      <a:pPr algn="just"/>
                      <a:r>
                        <a:rPr lang="es-MX" sz="1800" dirty="0">
                          <a:latin typeface="Arial Narrow" panose="020B0606020202030204" pitchFamily="34" charset="0"/>
                          <a:cs typeface="Arial" panose="020B0604020202020204" pitchFamily="34" charset="0"/>
                        </a:rPr>
                        <a:t>Programar y Conducir la Gestión de Seguridad Ciudadana</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1,160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1,162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100.17%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42210756"/>
                  </a:ext>
                </a:extLst>
              </a:tr>
              <a:tr h="592121">
                <a:tc>
                  <a:txBody>
                    <a:bodyPr/>
                    <a:lstStyle/>
                    <a:p>
                      <a:pPr algn="just"/>
                      <a:r>
                        <a:rPr lang="es-MX" sz="1800" dirty="0">
                          <a:latin typeface="Arial Narrow" panose="020B0606020202030204" pitchFamily="34" charset="0"/>
                          <a:cs typeface="Arial" panose="020B0604020202020204" pitchFamily="34" charset="0"/>
                        </a:rPr>
                        <a:t>Emisión de Resoluciones Gerenciales de Multas Administrativas</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216.67%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7323424"/>
                  </a:ext>
                </a:extLst>
              </a:tr>
              <a:tr h="412691">
                <a:tc>
                  <a:txBody>
                    <a:bodyPr/>
                    <a:lstStyle/>
                    <a:p>
                      <a:pPr algn="just"/>
                      <a:r>
                        <a:rPr lang="es-PE" sz="1800" dirty="0">
                          <a:latin typeface="Arial Narrow" panose="020B0606020202030204" pitchFamily="34" charset="0"/>
                          <a:cs typeface="Arial" panose="020B0604020202020204" pitchFamily="34" charset="0"/>
                        </a:rPr>
                        <a:t>Emisión de Certificado Domiciliario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660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831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125.91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2187471"/>
                  </a:ext>
                </a:extLst>
              </a:tr>
            </a:tbl>
          </a:graphicData>
        </a:graphic>
      </p:graphicFrame>
      <p:sp>
        <p:nvSpPr>
          <p:cNvPr id="9" name="CuadroTexto 8">
            <a:extLst>
              <a:ext uri="{FF2B5EF4-FFF2-40B4-BE49-F238E27FC236}">
                <a16:creationId xmlns:a16="http://schemas.microsoft.com/office/drawing/2014/main" xmlns="" id="{DC69E75C-FAD9-48FA-9B4E-1FF400E8D9B5}"/>
              </a:ext>
            </a:extLst>
          </p:cNvPr>
          <p:cNvSpPr txBox="1"/>
          <p:nvPr/>
        </p:nvSpPr>
        <p:spPr>
          <a:xfrm>
            <a:off x="280753" y="2579914"/>
            <a:ext cx="6139543" cy="707886"/>
          </a:xfrm>
          <a:prstGeom prst="rect">
            <a:avLst/>
          </a:prstGeom>
          <a:noFill/>
        </p:spPr>
        <p:txBody>
          <a:bodyPr wrap="square" rtlCol="0">
            <a:spAutoFit/>
          </a:bodyPr>
          <a:lstStyle/>
          <a:p>
            <a:r>
              <a:rPr lang="es-PE" sz="2000" b="1" dirty="0">
                <a:latin typeface="Arial Narrow" panose="020B0606020202030204" pitchFamily="34" charset="0"/>
              </a:rPr>
              <a:t>GERENCIA GENERAL DE SEGURIDAD CIUDADANA 2019</a:t>
            </a:r>
          </a:p>
          <a:p>
            <a:r>
              <a:rPr lang="es-PE" sz="2000" b="1" dirty="0">
                <a:latin typeface="Arial Narrow" panose="020B0606020202030204" pitchFamily="34" charset="0"/>
              </a:rPr>
              <a:t>(Meta alcanzada hasta el mes de abril)</a:t>
            </a:r>
          </a:p>
        </p:txBody>
      </p:sp>
      <p:graphicFrame>
        <p:nvGraphicFramePr>
          <p:cNvPr id="10" name="Tabla 9">
            <a:extLst>
              <a:ext uri="{FF2B5EF4-FFF2-40B4-BE49-F238E27FC236}">
                <a16:creationId xmlns:a16="http://schemas.microsoft.com/office/drawing/2014/main" xmlns="" id="{B9CFCC6C-80FE-49A9-8A62-A40C66BD1F0B}"/>
              </a:ext>
            </a:extLst>
          </p:cNvPr>
          <p:cNvGraphicFramePr>
            <a:graphicFrameLocks noGrp="1"/>
          </p:cNvGraphicFramePr>
          <p:nvPr>
            <p:extLst>
              <p:ext uri="{D42A27DB-BD31-4B8C-83A1-F6EECF244321}">
                <p14:modId xmlns:p14="http://schemas.microsoft.com/office/powerpoint/2010/main" val="4096737152"/>
              </p:ext>
            </p:extLst>
          </p:nvPr>
        </p:nvGraphicFramePr>
        <p:xfrm>
          <a:off x="378727" y="3424188"/>
          <a:ext cx="11132921" cy="2666367"/>
        </p:xfrm>
        <a:graphic>
          <a:graphicData uri="http://schemas.openxmlformats.org/drawingml/2006/table">
            <a:tbl>
              <a:tblPr firstRow="1" bandRow="1">
                <a:tableStyleId>{7DF18680-E054-41AD-8BC1-D1AEF772440D}</a:tableStyleId>
              </a:tblPr>
              <a:tblGrid>
                <a:gridCol w="5695506">
                  <a:extLst>
                    <a:ext uri="{9D8B030D-6E8A-4147-A177-3AD203B41FA5}">
                      <a16:colId xmlns:a16="http://schemas.microsoft.com/office/drawing/2014/main" xmlns="" val="3638611785"/>
                    </a:ext>
                  </a:extLst>
                </a:gridCol>
                <a:gridCol w="1825811">
                  <a:extLst>
                    <a:ext uri="{9D8B030D-6E8A-4147-A177-3AD203B41FA5}">
                      <a16:colId xmlns:a16="http://schemas.microsoft.com/office/drawing/2014/main" xmlns="" val="404952704"/>
                    </a:ext>
                  </a:extLst>
                </a:gridCol>
                <a:gridCol w="1782804">
                  <a:extLst>
                    <a:ext uri="{9D8B030D-6E8A-4147-A177-3AD203B41FA5}">
                      <a16:colId xmlns:a16="http://schemas.microsoft.com/office/drawing/2014/main" xmlns="" val="417436238"/>
                    </a:ext>
                  </a:extLst>
                </a:gridCol>
                <a:gridCol w="1828800">
                  <a:extLst>
                    <a:ext uri="{9D8B030D-6E8A-4147-A177-3AD203B41FA5}">
                      <a16:colId xmlns:a16="http://schemas.microsoft.com/office/drawing/2014/main" xmlns="" val="2910988963"/>
                    </a:ext>
                  </a:extLst>
                </a:gridCol>
              </a:tblGrid>
              <a:tr h="367611">
                <a:tc>
                  <a:txBody>
                    <a:bodyPr/>
                    <a:lstStyle/>
                    <a:p>
                      <a:pPr algn="ctr"/>
                      <a:r>
                        <a:rPr lang="es-PE" sz="1800" dirty="0">
                          <a:latin typeface="Arial Narrow" panose="020B0606020202030204" pitchFamily="34" charset="0"/>
                        </a:rPr>
                        <a:t>INDICADOR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PROGRAMADO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EJECUTADO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ALCANZADO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32543194"/>
                  </a:ext>
                </a:extLst>
              </a:tr>
              <a:tr h="643320">
                <a:tc>
                  <a:txBody>
                    <a:bodyPr/>
                    <a:lstStyle/>
                    <a:p>
                      <a:pPr algn="just"/>
                      <a:r>
                        <a:rPr lang="es-MX" sz="1800" dirty="0">
                          <a:latin typeface="Arial Narrow" panose="020B0606020202030204" pitchFamily="34" charset="0"/>
                          <a:cs typeface="Arial" panose="020B0604020202020204" pitchFamily="34" charset="0"/>
                        </a:rPr>
                        <a:t>Programar y conducir la Gestión de Seguridad Ciudadana</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487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121,75%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42210756"/>
                  </a:ext>
                </a:extLst>
              </a:tr>
              <a:tr h="643320">
                <a:tc>
                  <a:txBody>
                    <a:bodyPr/>
                    <a:lstStyle/>
                    <a:p>
                      <a:pPr algn="just"/>
                      <a:r>
                        <a:rPr lang="es-MX" sz="1800" dirty="0">
                          <a:latin typeface="Arial Narrow" panose="020B0606020202030204" pitchFamily="34" charset="0"/>
                          <a:cs typeface="Arial" panose="020B0604020202020204" pitchFamily="34" charset="0"/>
                        </a:rPr>
                        <a:t>Emisión de Resoluciones Gerenciales de Multas Administrativas</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210%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7323424"/>
                  </a:ext>
                </a:extLst>
              </a:tr>
              <a:tr h="368796">
                <a:tc>
                  <a:txBody>
                    <a:bodyPr/>
                    <a:lstStyle/>
                    <a:p>
                      <a:pPr algn="just"/>
                      <a:r>
                        <a:rPr lang="es-PE" sz="1800" dirty="0">
                          <a:latin typeface="Arial Narrow" panose="020B0606020202030204" pitchFamily="34" charset="0"/>
                          <a:cs typeface="Arial" panose="020B0604020202020204" pitchFamily="34" charset="0"/>
                        </a:rPr>
                        <a:t>Emisión de Certificado Domiciliario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53.18%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2187471"/>
                  </a:ext>
                </a:extLst>
              </a:tr>
              <a:tr h="643320">
                <a:tc>
                  <a:txBody>
                    <a:bodyPr/>
                    <a:lstStyle/>
                    <a:p>
                      <a:pPr algn="just"/>
                      <a:r>
                        <a:rPr lang="es-MX" sz="1800" dirty="0">
                          <a:latin typeface="Arial Narrow" panose="020B0606020202030204" pitchFamily="34" charset="0"/>
                          <a:cs typeface="Arial" panose="020B0604020202020204" pitchFamily="34" charset="0"/>
                        </a:rPr>
                        <a:t>Cumplimiento del Proceso Continuo de Implementación del Sistema de Control Interno</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15635830"/>
                  </a:ext>
                </a:extLst>
              </a:tr>
            </a:tbl>
          </a:graphicData>
        </a:graphic>
      </p:graphicFrame>
    </p:spTree>
    <p:extLst>
      <p:ext uri="{BB962C8B-B14F-4D97-AF65-F5344CB8AC3E}">
        <p14:creationId xmlns:p14="http://schemas.microsoft.com/office/powerpoint/2010/main" val="231871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DC69E75C-FAD9-48FA-9B4E-1FF400E8D9B5}"/>
              </a:ext>
            </a:extLst>
          </p:cNvPr>
          <p:cNvSpPr txBox="1"/>
          <p:nvPr/>
        </p:nvSpPr>
        <p:spPr>
          <a:xfrm>
            <a:off x="182781" y="146957"/>
            <a:ext cx="4144292" cy="400110"/>
          </a:xfrm>
          <a:prstGeom prst="rect">
            <a:avLst/>
          </a:prstGeom>
          <a:noFill/>
        </p:spPr>
        <p:txBody>
          <a:bodyPr wrap="square" rtlCol="0">
            <a:spAutoFit/>
          </a:bodyPr>
          <a:lstStyle/>
          <a:p>
            <a:r>
              <a:rPr lang="es-PE" sz="2000" b="1" dirty="0">
                <a:latin typeface="Arial Narrow" panose="020B0606020202030204" pitchFamily="34" charset="0"/>
              </a:rPr>
              <a:t>GERENCIA DE DEFENSA CIVIL 2018</a:t>
            </a:r>
          </a:p>
        </p:txBody>
      </p:sp>
      <p:graphicFrame>
        <p:nvGraphicFramePr>
          <p:cNvPr id="7" name="Tabla 6">
            <a:extLst>
              <a:ext uri="{FF2B5EF4-FFF2-40B4-BE49-F238E27FC236}">
                <a16:creationId xmlns:a16="http://schemas.microsoft.com/office/drawing/2014/main" xmlns="" id="{B9CFCC6C-80FE-49A9-8A62-A40C66BD1F0B}"/>
              </a:ext>
            </a:extLst>
          </p:cNvPr>
          <p:cNvGraphicFramePr>
            <a:graphicFrameLocks noGrp="1"/>
          </p:cNvGraphicFramePr>
          <p:nvPr>
            <p:extLst>
              <p:ext uri="{D42A27DB-BD31-4B8C-83A1-F6EECF244321}">
                <p14:modId xmlns:p14="http://schemas.microsoft.com/office/powerpoint/2010/main" val="820863272"/>
              </p:ext>
            </p:extLst>
          </p:nvPr>
        </p:nvGraphicFramePr>
        <p:xfrm>
          <a:off x="182780" y="547068"/>
          <a:ext cx="11704419" cy="2743200"/>
        </p:xfrm>
        <a:graphic>
          <a:graphicData uri="http://schemas.openxmlformats.org/drawingml/2006/table">
            <a:tbl>
              <a:tblPr firstRow="1" bandRow="1">
                <a:tableStyleId>{7DF18680-E054-41AD-8BC1-D1AEF772440D}</a:tableStyleId>
              </a:tblPr>
              <a:tblGrid>
                <a:gridCol w="6956183">
                  <a:extLst>
                    <a:ext uri="{9D8B030D-6E8A-4147-A177-3AD203B41FA5}">
                      <a16:colId xmlns:a16="http://schemas.microsoft.com/office/drawing/2014/main" xmlns="" val="3638611785"/>
                    </a:ext>
                  </a:extLst>
                </a:gridCol>
                <a:gridCol w="1817015">
                  <a:extLst>
                    <a:ext uri="{9D8B030D-6E8A-4147-A177-3AD203B41FA5}">
                      <a16:colId xmlns:a16="http://schemas.microsoft.com/office/drawing/2014/main" xmlns="" val="404952704"/>
                    </a:ext>
                  </a:extLst>
                </a:gridCol>
                <a:gridCol w="1457039">
                  <a:extLst>
                    <a:ext uri="{9D8B030D-6E8A-4147-A177-3AD203B41FA5}">
                      <a16:colId xmlns:a16="http://schemas.microsoft.com/office/drawing/2014/main" xmlns="" val="417436238"/>
                    </a:ext>
                  </a:extLst>
                </a:gridCol>
                <a:gridCol w="1474182">
                  <a:extLst>
                    <a:ext uri="{9D8B030D-6E8A-4147-A177-3AD203B41FA5}">
                      <a16:colId xmlns:a16="http://schemas.microsoft.com/office/drawing/2014/main" xmlns="" val="2910988963"/>
                    </a:ext>
                  </a:extLst>
                </a:gridCol>
              </a:tblGrid>
              <a:tr h="319101">
                <a:tc>
                  <a:txBody>
                    <a:bodyPr/>
                    <a:lstStyle/>
                    <a:p>
                      <a:pPr algn="ctr"/>
                      <a:r>
                        <a:rPr lang="es-PE" sz="1800" dirty="0" smtClean="0">
                          <a:latin typeface="Arial Narrow" panose="020B0606020202030204" pitchFamily="34" charset="0"/>
                        </a:rPr>
                        <a:t>ACTIVIDADES</a:t>
                      </a:r>
                      <a:endParaRPr lang="es-PE" sz="18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PROGRAMADO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EJECUTADO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ALCANZADO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32543194"/>
                  </a:ext>
                </a:extLst>
              </a:tr>
              <a:tr h="357510">
                <a:tc>
                  <a:txBody>
                    <a:bodyPr/>
                    <a:lstStyle/>
                    <a:p>
                      <a:pPr algn="just"/>
                      <a:r>
                        <a:rPr lang="es-MX" sz="1800" dirty="0">
                          <a:latin typeface="Arial Narrow" panose="020B0606020202030204" pitchFamily="34" charset="0"/>
                          <a:cs typeface="Arial" panose="020B0604020202020204" pitchFamily="34" charset="0"/>
                        </a:rPr>
                        <a:t>Inspecciones Técnicas de Seguridad Básica, de Detalle y Multidisciplinaria</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3,000</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2,975</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99.17 %</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42210756"/>
                  </a:ext>
                </a:extLst>
              </a:tr>
              <a:tr h="319101">
                <a:tc>
                  <a:txBody>
                    <a:bodyPr/>
                    <a:lstStyle/>
                    <a:p>
                      <a:pPr algn="just"/>
                      <a:r>
                        <a:rPr lang="es-MX" sz="1800" dirty="0">
                          <a:latin typeface="Arial Narrow" panose="020B0606020202030204" pitchFamily="34" charset="0"/>
                          <a:cs typeface="Arial" panose="020B0604020202020204" pitchFamily="34" charset="0"/>
                        </a:rPr>
                        <a:t>Emisión de Certificado de Seguridad Básica, de Detalle y </a:t>
                      </a:r>
                      <a:r>
                        <a:rPr lang="es-MX" sz="1800" dirty="0" smtClean="0">
                          <a:latin typeface="Arial Narrow" panose="020B0606020202030204" pitchFamily="34" charset="0"/>
                          <a:cs typeface="Arial" panose="020B0604020202020204" pitchFamily="34" charset="0"/>
                        </a:rPr>
                        <a:t>Multidisciplinaria</a:t>
                      </a:r>
                      <a:endParaRPr lang="es-PE" sz="1800" dirty="0" smtClean="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3,000</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2,302</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76.73</a:t>
                      </a:r>
                      <a:r>
                        <a:rPr lang="es-PE" sz="1800" dirty="0">
                          <a:latin typeface="Arial Narrow" panose="020B060602020203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7323424"/>
                  </a:ext>
                </a:extLst>
              </a:tr>
              <a:tr h="622411">
                <a:tc>
                  <a:txBody>
                    <a:bodyPr/>
                    <a:lstStyle/>
                    <a:p>
                      <a:pPr algn="just"/>
                      <a:r>
                        <a:rPr lang="es-MX" sz="1800" dirty="0">
                          <a:latin typeface="Arial Narrow" panose="020B0606020202030204" pitchFamily="34" charset="0"/>
                          <a:cs typeface="Arial" panose="020B0604020202020204" pitchFamily="34" charset="0"/>
                        </a:rPr>
                        <a:t>Capacitación en Gestión de Riesgos a Centros Educativos, Juntas Vecinales y Brigadistas</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4,800 </a:t>
                      </a:r>
                      <a:r>
                        <a:rPr lang="es-PE" sz="1800" dirty="0">
                          <a:latin typeface="Arial Narrow" panose="020B0606020202030204" pitchFamily="34" charset="0"/>
                          <a:cs typeface="Arial" panose="020B0604020202020204" pitchFamily="34" charset="0"/>
                        </a:rPr>
                        <a:t>PERSONAS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601 </a:t>
                      </a:r>
                      <a:r>
                        <a:rPr lang="es-PE" sz="1800" dirty="0">
                          <a:latin typeface="Arial Narrow" panose="020B0606020202030204" pitchFamily="34" charset="0"/>
                          <a:cs typeface="Arial" panose="020B0604020202020204" pitchFamily="34" charset="0"/>
                        </a:rPr>
                        <a:t>PERSONAS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12.52</a:t>
                      </a:r>
                      <a:r>
                        <a:rPr lang="es-PE" sz="1800" dirty="0">
                          <a:latin typeface="Arial Narrow" panose="020B060602020203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2187471"/>
                  </a:ext>
                </a:extLst>
              </a:tr>
              <a:tr h="344472">
                <a:tc>
                  <a:txBody>
                    <a:bodyPr/>
                    <a:lstStyle/>
                    <a:p>
                      <a:pPr algn="just"/>
                      <a:r>
                        <a:rPr lang="es-MX" sz="1800" dirty="0">
                          <a:latin typeface="Arial Narrow" panose="020B0606020202030204" pitchFamily="34" charset="0"/>
                          <a:cs typeface="Arial" panose="020B0604020202020204" pitchFamily="34" charset="0"/>
                        </a:rPr>
                        <a:t>Implementación de centros y espacios de monitoreo de emergencias y desastres</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01</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01</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100</a:t>
                      </a:r>
                      <a:r>
                        <a:rPr lang="es-PE" sz="1800" dirty="0">
                          <a:latin typeface="Arial Narrow" panose="020B060602020203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15635830"/>
                  </a:ext>
                </a:extLst>
              </a:tr>
              <a:tr h="558426">
                <a:tc>
                  <a:txBody>
                    <a:bodyPr/>
                    <a:lstStyle/>
                    <a:p>
                      <a:pPr algn="just"/>
                      <a:r>
                        <a:rPr lang="es-MX" sz="1800" dirty="0">
                          <a:latin typeface="Arial Narrow" panose="020B0606020202030204" pitchFamily="34" charset="0"/>
                          <a:cs typeface="Arial" panose="020B0604020202020204" pitchFamily="34" charset="0"/>
                        </a:rPr>
                        <a:t>Implementar Kits de Bienes de Ayuda Humanitaria con insumos básicos para la asistencia frente a emergencias y desastres</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800</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0</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0</a:t>
                      </a:r>
                      <a:r>
                        <a:rPr lang="es-PE" sz="1800" dirty="0">
                          <a:latin typeface="Arial Narrow" panose="020B060602020203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85140317"/>
                  </a:ext>
                </a:extLst>
              </a:tr>
            </a:tbl>
          </a:graphicData>
        </a:graphic>
      </p:graphicFrame>
      <p:sp>
        <p:nvSpPr>
          <p:cNvPr id="9" name="CuadroTexto 8">
            <a:extLst>
              <a:ext uri="{FF2B5EF4-FFF2-40B4-BE49-F238E27FC236}">
                <a16:creationId xmlns:a16="http://schemas.microsoft.com/office/drawing/2014/main" xmlns="" id="{DC69E75C-FAD9-48FA-9B4E-1FF400E8D9B5}"/>
              </a:ext>
            </a:extLst>
          </p:cNvPr>
          <p:cNvSpPr txBox="1"/>
          <p:nvPr/>
        </p:nvSpPr>
        <p:spPr>
          <a:xfrm>
            <a:off x="182781" y="3425325"/>
            <a:ext cx="4144292" cy="646331"/>
          </a:xfrm>
          <a:prstGeom prst="rect">
            <a:avLst/>
          </a:prstGeom>
          <a:noFill/>
        </p:spPr>
        <p:txBody>
          <a:bodyPr wrap="square" rtlCol="0">
            <a:spAutoFit/>
          </a:bodyPr>
          <a:lstStyle/>
          <a:p>
            <a:r>
              <a:rPr lang="es-PE" b="1" dirty="0">
                <a:latin typeface="Arial Narrow" panose="020B0606020202030204" pitchFamily="34" charset="0"/>
              </a:rPr>
              <a:t>GERENCIA DE DEFENSA CIVIL 2019</a:t>
            </a:r>
          </a:p>
          <a:p>
            <a:r>
              <a:rPr lang="es-PE" b="1" dirty="0">
                <a:latin typeface="Arial Narrow" panose="020B0606020202030204" pitchFamily="34" charset="0"/>
              </a:rPr>
              <a:t>(Meta alcanzada hasta el mes de abril)</a:t>
            </a:r>
          </a:p>
        </p:txBody>
      </p:sp>
      <p:graphicFrame>
        <p:nvGraphicFramePr>
          <p:cNvPr id="10" name="Tabla 9">
            <a:extLst>
              <a:ext uri="{FF2B5EF4-FFF2-40B4-BE49-F238E27FC236}">
                <a16:creationId xmlns:a16="http://schemas.microsoft.com/office/drawing/2014/main" xmlns="" id="{B9CFCC6C-80FE-49A9-8A62-A40C66BD1F0B}"/>
              </a:ext>
            </a:extLst>
          </p:cNvPr>
          <p:cNvGraphicFramePr>
            <a:graphicFrameLocks noGrp="1"/>
          </p:cNvGraphicFramePr>
          <p:nvPr>
            <p:extLst>
              <p:ext uri="{D42A27DB-BD31-4B8C-83A1-F6EECF244321}">
                <p14:modId xmlns:p14="http://schemas.microsoft.com/office/powerpoint/2010/main" val="1726324609"/>
              </p:ext>
            </p:extLst>
          </p:nvPr>
        </p:nvGraphicFramePr>
        <p:xfrm>
          <a:off x="182781" y="4071656"/>
          <a:ext cx="11720748" cy="2651760"/>
        </p:xfrm>
        <a:graphic>
          <a:graphicData uri="http://schemas.openxmlformats.org/drawingml/2006/table">
            <a:tbl>
              <a:tblPr firstRow="1" bandRow="1">
                <a:tableStyleId>{7DF18680-E054-41AD-8BC1-D1AEF772440D}</a:tableStyleId>
              </a:tblPr>
              <a:tblGrid>
                <a:gridCol w="6708294">
                  <a:extLst>
                    <a:ext uri="{9D8B030D-6E8A-4147-A177-3AD203B41FA5}">
                      <a16:colId xmlns:a16="http://schemas.microsoft.com/office/drawing/2014/main" xmlns="" val="3638611785"/>
                    </a:ext>
                  </a:extLst>
                </a:gridCol>
                <a:gridCol w="1987990">
                  <a:extLst>
                    <a:ext uri="{9D8B030D-6E8A-4147-A177-3AD203B41FA5}">
                      <a16:colId xmlns:a16="http://schemas.microsoft.com/office/drawing/2014/main" xmlns="" val="417436238"/>
                    </a:ext>
                  </a:extLst>
                </a:gridCol>
                <a:gridCol w="1495240">
                  <a:extLst>
                    <a:ext uri="{9D8B030D-6E8A-4147-A177-3AD203B41FA5}">
                      <a16:colId xmlns:a16="http://schemas.microsoft.com/office/drawing/2014/main" xmlns="" val="1250431973"/>
                    </a:ext>
                  </a:extLst>
                </a:gridCol>
                <a:gridCol w="1529224">
                  <a:extLst>
                    <a:ext uri="{9D8B030D-6E8A-4147-A177-3AD203B41FA5}">
                      <a16:colId xmlns:a16="http://schemas.microsoft.com/office/drawing/2014/main" xmlns="" val="2910988963"/>
                    </a:ext>
                  </a:extLst>
                </a:gridCol>
              </a:tblGrid>
              <a:tr h="328017">
                <a:tc>
                  <a:txBody>
                    <a:bodyPr/>
                    <a:lstStyle/>
                    <a:p>
                      <a:pPr algn="ctr"/>
                      <a:r>
                        <a:rPr lang="es-PE" sz="1800" dirty="0">
                          <a:latin typeface="Arial Narrow" panose="020B0606020202030204" pitchFamily="34" charset="0"/>
                        </a:rPr>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rPr>
                        <a:t>PROGRAMADO</a:t>
                      </a:r>
                      <a:endParaRPr lang="es-PE" sz="18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EJECUTADO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ALCANZADO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32543194"/>
                  </a:ext>
                </a:extLst>
              </a:tr>
              <a:tr h="328017">
                <a:tc>
                  <a:txBody>
                    <a:bodyPr/>
                    <a:lstStyle/>
                    <a:p>
                      <a:pPr algn="just"/>
                      <a:r>
                        <a:rPr lang="es-MX" sz="1800" dirty="0" smtClean="0">
                          <a:latin typeface="Arial Narrow" panose="020B0606020202030204" pitchFamily="34" charset="0"/>
                          <a:cs typeface="Arial" panose="020B0604020202020204" pitchFamily="34" charset="0"/>
                        </a:rPr>
                        <a:t>inspección de edificaciones para la seguridad y control urbano</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1,000</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571</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57.10</a:t>
                      </a:r>
                      <a:r>
                        <a:rPr lang="es-PE" sz="1800" dirty="0">
                          <a:latin typeface="Arial Narrow" panose="020B060602020203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42210756"/>
                  </a:ext>
                </a:extLst>
              </a:tr>
              <a:tr h="574030">
                <a:tc>
                  <a:txBody>
                    <a:bodyPr/>
                    <a:lstStyle/>
                    <a:p>
                      <a:pPr algn="just"/>
                      <a:r>
                        <a:rPr lang="es-MX" sz="1800" dirty="0" smtClean="0">
                          <a:latin typeface="Arial Narrow" panose="020B0606020202030204" pitchFamily="34" charset="0"/>
                          <a:cs typeface="Arial" panose="020B0604020202020204" pitchFamily="34" charset="0"/>
                        </a:rPr>
                        <a:t>implementación de brigadas para la atención frente a emergencias y desastres</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120</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80</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66.67</a:t>
                      </a:r>
                      <a:r>
                        <a:rPr lang="es-PE" sz="1800" dirty="0">
                          <a:latin typeface="Arial Narrow" panose="020B060602020203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7323424"/>
                  </a:ext>
                </a:extLst>
              </a:tr>
              <a:tr h="574030">
                <a:tc>
                  <a:txBody>
                    <a:bodyPr/>
                    <a:lstStyle/>
                    <a:p>
                      <a:pPr algn="just"/>
                      <a:r>
                        <a:rPr lang="es-MX" sz="1800" dirty="0" smtClean="0">
                          <a:latin typeface="Arial Narrow" panose="020B0606020202030204" pitchFamily="34" charset="0"/>
                          <a:cs typeface="Arial" panose="020B0604020202020204" pitchFamily="34" charset="0"/>
                        </a:rPr>
                        <a:t>administración y almacenamiento de kits para la asistencia frente a emergencias y desastres</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148</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0</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0</a:t>
                      </a:r>
                      <a:r>
                        <a:rPr lang="es-PE" sz="1800" dirty="0">
                          <a:latin typeface="Arial Narrow" panose="020B060602020203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2187471"/>
                  </a:ext>
                </a:extLst>
              </a:tr>
              <a:tr h="574030">
                <a:tc>
                  <a:txBody>
                    <a:bodyPr/>
                    <a:lstStyle/>
                    <a:p>
                      <a:pPr algn="just"/>
                      <a:r>
                        <a:rPr lang="es-MX" sz="1800" dirty="0" smtClean="0">
                          <a:latin typeface="Arial Narrow" panose="020B0606020202030204" pitchFamily="34" charset="0"/>
                          <a:cs typeface="Arial" panose="020B0604020202020204" pitchFamily="34" charset="0"/>
                        </a:rPr>
                        <a:t>desarrollo de los centros y espacios de monitorios de emergencias y desastres</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4</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70</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1,750</a:t>
                      </a:r>
                      <a:r>
                        <a:rPr lang="es-PE" sz="1800" dirty="0">
                          <a:latin typeface="Arial Narrow" panose="020B060602020203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15635830"/>
                  </a:ext>
                </a:extLst>
              </a:tr>
            </a:tbl>
          </a:graphicData>
        </a:graphic>
      </p:graphicFrame>
    </p:spTree>
    <p:extLst>
      <p:ext uri="{BB962C8B-B14F-4D97-AF65-F5344CB8AC3E}">
        <p14:creationId xmlns:p14="http://schemas.microsoft.com/office/powerpoint/2010/main" val="202487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DC69E75C-FAD9-48FA-9B4E-1FF400E8D9B5}"/>
              </a:ext>
            </a:extLst>
          </p:cNvPr>
          <p:cNvSpPr txBox="1"/>
          <p:nvPr/>
        </p:nvSpPr>
        <p:spPr>
          <a:xfrm>
            <a:off x="264422" y="114298"/>
            <a:ext cx="5336279" cy="369332"/>
          </a:xfrm>
          <a:prstGeom prst="rect">
            <a:avLst/>
          </a:prstGeom>
          <a:noFill/>
        </p:spPr>
        <p:txBody>
          <a:bodyPr wrap="square" rtlCol="0">
            <a:spAutoFit/>
          </a:bodyPr>
          <a:lstStyle/>
          <a:p>
            <a:r>
              <a:rPr lang="es-PE" b="1" dirty="0">
                <a:latin typeface="Arial Narrow" panose="020B0606020202030204" pitchFamily="34" charset="0"/>
              </a:rPr>
              <a:t>GERENCIA DE POLICÍA MUNICIPAL 2018</a:t>
            </a:r>
          </a:p>
        </p:txBody>
      </p:sp>
      <p:graphicFrame>
        <p:nvGraphicFramePr>
          <p:cNvPr id="7" name="Tabla 6">
            <a:extLst>
              <a:ext uri="{FF2B5EF4-FFF2-40B4-BE49-F238E27FC236}">
                <a16:creationId xmlns:a16="http://schemas.microsoft.com/office/drawing/2014/main" xmlns="" id="{B9CFCC6C-80FE-49A9-8A62-A40C66BD1F0B}"/>
              </a:ext>
            </a:extLst>
          </p:cNvPr>
          <p:cNvGraphicFramePr>
            <a:graphicFrameLocks noGrp="1"/>
          </p:cNvGraphicFramePr>
          <p:nvPr>
            <p:extLst>
              <p:ext uri="{D42A27DB-BD31-4B8C-83A1-F6EECF244321}">
                <p14:modId xmlns:p14="http://schemas.microsoft.com/office/powerpoint/2010/main" val="327115012"/>
              </p:ext>
            </p:extLst>
          </p:nvPr>
        </p:nvGraphicFramePr>
        <p:xfrm>
          <a:off x="264422" y="483630"/>
          <a:ext cx="11149249" cy="2468880"/>
        </p:xfrm>
        <a:graphic>
          <a:graphicData uri="http://schemas.openxmlformats.org/drawingml/2006/table">
            <a:tbl>
              <a:tblPr firstRow="1" bandRow="1">
                <a:tableStyleId>{7DF18680-E054-41AD-8BC1-D1AEF772440D}</a:tableStyleId>
              </a:tblPr>
              <a:tblGrid>
                <a:gridCol w="6020437">
                  <a:extLst>
                    <a:ext uri="{9D8B030D-6E8A-4147-A177-3AD203B41FA5}">
                      <a16:colId xmlns:a16="http://schemas.microsoft.com/office/drawing/2014/main" xmlns="" val="3638611785"/>
                    </a:ext>
                  </a:extLst>
                </a:gridCol>
                <a:gridCol w="1875975">
                  <a:extLst>
                    <a:ext uri="{9D8B030D-6E8A-4147-A177-3AD203B41FA5}">
                      <a16:colId xmlns:a16="http://schemas.microsoft.com/office/drawing/2014/main" xmlns="" val="404952704"/>
                    </a:ext>
                  </a:extLst>
                </a:gridCol>
                <a:gridCol w="1652235">
                  <a:extLst>
                    <a:ext uri="{9D8B030D-6E8A-4147-A177-3AD203B41FA5}">
                      <a16:colId xmlns:a16="http://schemas.microsoft.com/office/drawing/2014/main" xmlns="" val="417436238"/>
                    </a:ext>
                  </a:extLst>
                </a:gridCol>
                <a:gridCol w="1600602">
                  <a:extLst>
                    <a:ext uri="{9D8B030D-6E8A-4147-A177-3AD203B41FA5}">
                      <a16:colId xmlns:a16="http://schemas.microsoft.com/office/drawing/2014/main" xmlns="" val="2910988963"/>
                    </a:ext>
                  </a:extLst>
                </a:gridCol>
              </a:tblGrid>
              <a:tr h="358942">
                <a:tc>
                  <a:txBody>
                    <a:bodyPr/>
                    <a:lstStyle/>
                    <a:p>
                      <a:pPr algn="ctr"/>
                      <a:r>
                        <a:rPr lang="es-PE" sz="1800" dirty="0" smtClean="0">
                          <a:latin typeface="Arial Narrow" panose="020B0606020202030204" pitchFamily="34" charset="0"/>
                        </a:rPr>
                        <a:t>ACTIVIDAD</a:t>
                      </a:r>
                      <a:endParaRPr lang="es-PE" sz="18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PROGRAMADO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EJECUTADO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ALCANZADO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32543194"/>
                  </a:ext>
                </a:extLst>
              </a:tr>
              <a:tr h="358942">
                <a:tc>
                  <a:txBody>
                    <a:bodyPr/>
                    <a:lstStyle/>
                    <a:p>
                      <a:pPr algn="just"/>
                      <a:r>
                        <a:rPr lang="es-MX" sz="1800" dirty="0">
                          <a:latin typeface="Arial Narrow" panose="020B0606020202030204" pitchFamily="34" charset="0"/>
                          <a:cs typeface="Arial" panose="020B0604020202020204" pitchFamily="34" charset="0"/>
                        </a:rPr>
                        <a:t>Inspección de control a locales comerciales y avisos temporales</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2,400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987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41.13%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42210756"/>
                  </a:ext>
                </a:extLst>
              </a:tr>
              <a:tr h="358942">
                <a:tc>
                  <a:txBody>
                    <a:bodyPr/>
                    <a:lstStyle/>
                    <a:p>
                      <a:pPr algn="just"/>
                      <a:r>
                        <a:rPr lang="es-PE" sz="1800" dirty="0">
                          <a:latin typeface="Arial Narrow" panose="020B0606020202030204" pitchFamily="34" charset="0"/>
                          <a:cs typeface="Arial" panose="020B0604020202020204" pitchFamily="34" charset="0"/>
                        </a:rPr>
                        <a:t>Ejecutar operativos ordinarios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384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152.38%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7323424"/>
                  </a:ext>
                </a:extLst>
              </a:tr>
              <a:tr h="358942">
                <a:tc>
                  <a:txBody>
                    <a:bodyPr/>
                    <a:lstStyle/>
                    <a:p>
                      <a:pPr algn="just"/>
                      <a:r>
                        <a:rPr lang="es-MX" sz="1800" dirty="0">
                          <a:latin typeface="Arial Narrow" panose="020B0606020202030204" pitchFamily="34" charset="0"/>
                          <a:cs typeface="Arial" panose="020B0604020202020204" pitchFamily="34" charset="0"/>
                        </a:rPr>
                        <a:t>Emisión de Autorizaciones de avisos temporales</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275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91.67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2187471"/>
                  </a:ext>
                </a:extLst>
              </a:tr>
              <a:tr h="628148">
                <a:tc>
                  <a:txBody>
                    <a:bodyPr/>
                    <a:lstStyle/>
                    <a:p>
                      <a:pPr algn="just"/>
                      <a:r>
                        <a:rPr lang="es-MX" sz="1800" dirty="0">
                          <a:latin typeface="Arial Narrow" panose="020B0606020202030204" pitchFamily="34" charset="0"/>
                          <a:cs typeface="Arial" panose="020B0604020202020204" pitchFamily="34" charset="0"/>
                        </a:rPr>
                        <a:t>Ejecutar operativos especiales conjuntos: Policía Nacional, Fiscalía de Prevención del Delito y Otras Gerencias de la MPC.</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144</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182</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126.39</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15635830"/>
                  </a:ext>
                </a:extLst>
              </a:tr>
              <a:tr h="358942">
                <a:tc>
                  <a:txBody>
                    <a:bodyPr/>
                    <a:lstStyle/>
                    <a:p>
                      <a:pPr algn="just"/>
                      <a:r>
                        <a:rPr lang="es-MX" sz="1800" dirty="0">
                          <a:latin typeface="Arial Narrow" panose="020B0606020202030204" pitchFamily="34" charset="0"/>
                          <a:cs typeface="Arial" panose="020B0604020202020204" pitchFamily="34" charset="0"/>
                        </a:rPr>
                        <a:t>Capacitación a Personal de Policía Municipal</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85140317"/>
                  </a:ext>
                </a:extLst>
              </a:tr>
            </a:tbl>
          </a:graphicData>
        </a:graphic>
      </p:graphicFrame>
      <p:sp>
        <p:nvSpPr>
          <p:cNvPr id="9" name="CuadroTexto 8">
            <a:extLst>
              <a:ext uri="{FF2B5EF4-FFF2-40B4-BE49-F238E27FC236}">
                <a16:creationId xmlns:a16="http://schemas.microsoft.com/office/drawing/2014/main" xmlns="" id="{DC69E75C-FAD9-48FA-9B4E-1FF400E8D9B5}"/>
              </a:ext>
            </a:extLst>
          </p:cNvPr>
          <p:cNvSpPr txBox="1"/>
          <p:nvPr/>
        </p:nvSpPr>
        <p:spPr>
          <a:xfrm>
            <a:off x="264422" y="3155697"/>
            <a:ext cx="6642564" cy="646331"/>
          </a:xfrm>
          <a:prstGeom prst="rect">
            <a:avLst/>
          </a:prstGeom>
          <a:noFill/>
        </p:spPr>
        <p:txBody>
          <a:bodyPr wrap="square" rtlCol="0">
            <a:spAutoFit/>
          </a:bodyPr>
          <a:lstStyle/>
          <a:p>
            <a:r>
              <a:rPr lang="es-PE" b="1" dirty="0">
                <a:latin typeface="Arial Narrow" panose="020B0606020202030204" pitchFamily="34" charset="0"/>
              </a:rPr>
              <a:t>GERENCIA DE POLICÍA MUNICIPAL 2019</a:t>
            </a:r>
          </a:p>
          <a:p>
            <a:r>
              <a:rPr lang="es-PE" b="1" dirty="0">
                <a:latin typeface="Arial Narrow" panose="020B0606020202030204" pitchFamily="34" charset="0"/>
              </a:rPr>
              <a:t>(Meta alcanzada hasta el mes de abril)</a:t>
            </a:r>
          </a:p>
        </p:txBody>
      </p:sp>
      <p:graphicFrame>
        <p:nvGraphicFramePr>
          <p:cNvPr id="10" name="Tabla 9">
            <a:extLst>
              <a:ext uri="{FF2B5EF4-FFF2-40B4-BE49-F238E27FC236}">
                <a16:creationId xmlns:a16="http://schemas.microsoft.com/office/drawing/2014/main" xmlns="" id="{B9CFCC6C-80FE-49A9-8A62-A40C66BD1F0B}"/>
              </a:ext>
            </a:extLst>
          </p:cNvPr>
          <p:cNvGraphicFramePr>
            <a:graphicFrameLocks noGrp="1"/>
          </p:cNvGraphicFramePr>
          <p:nvPr>
            <p:extLst>
              <p:ext uri="{D42A27DB-BD31-4B8C-83A1-F6EECF244321}">
                <p14:modId xmlns:p14="http://schemas.microsoft.com/office/powerpoint/2010/main" val="424828642"/>
              </p:ext>
            </p:extLst>
          </p:nvPr>
        </p:nvGraphicFramePr>
        <p:xfrm>
          <a:off x="319990" y="3981645"/>
          <a:ext cx="11175324" cy="2490566"/>
        </p:xfrm>
        <a:graphic>
          <a:graphicData uri="http://schemas.openxmlformats.org/drawingml/2006/table">
            <a:tbl>
              <a:tblPr firstRow="1" bandRow="1">
                <a:tableStyleId>{7DF18680-E054-41AD-8BC1-D1AEF772440D}</a:tableStyleId>
              </a:tblPr>
              <a:tblGrid>
                <a:gridCol w="5907519">
                  <a:extLst>
                    <a:ext uri="{9D8B030D-6E8A-4147-A177-3AD203B41FA5}">
                      <a16:colId xmlns:a16="http://schemas.microsoft.com/office/drawing/2014/main" xmlns="" val="3638611785"/>
                    </a:ext>
                  </a:extLst>
                </a:gridCol>
                <a:gridCol w="1881358">
                  <a:extLst>
                    <a:ext uri="{9D8B030D-6E8A-4147-A177-3AD203B41FA5}">
                      <a16:colId xmlns:a16="http://schemas.microsoft.com/office/drawing/2014/main" xmlns="" val="404952704"/>
                    </a:ext>
                  </a:extLst>
                </a:gridCol>
                <a:gridCol w="1744533">
                  <a:extLst>
                    <a:ext uri="{9D8B030D-6E8A-4147-A177-3AD203B41FA5}">
                      <a16:colId xmlns:a16="http://schemas.microsoft.com/office/drawing/2014/main" xmlns="" val="417436238"/>
                    </a:ext>
                  </a:extLst>
                </a:gridCol>
                <a:gridCol w="1641914">
                  <a:extLst>
                    <a:ext uri="{9D8B030D-6E8A-4147-A177-3AD203B41FA5}">
                      <a16:colId xmlns:a16="http://schemas.microsoft.com/office/drawing/2014/main" xmlns="" val="2910988963"/>
                    </a:ext>
                  </a:extLst>
                </a:gridCol>
              </a:tblGrid>
              <a:tr h="327496">
                <a:tc>
                  <a:txBody>
                    <a:bodyPr/>
                    <a:lstStyle/>
                    <a:p>
                      <a:pPr algn="ctr"/>
                      <a:r>
                        <a:rPr lang="es-PE" sz="1800" dirty="0">
                          <a:latin typeface="Arial Narrow" panose="020B0606020202030204" pitchFamily="34" charset="0"/>
                        </a:rPr>
                        <a:t>INDICADOR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PROGRAMADO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EJECUTADO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ALCANZADO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32543194"/>
                  </a:ext>
                </a:extLst>
              </a:tr>
              <a:tr h="513763">
                <a:tc>
                  <a:txBody>
                    <a:bodyPr/>
                    <a:lstStyle/>
                    <a:p>
                      <a:pPr algn="just"/>
                      <a:r>
                        <a:rPr lang="es-MX" sz="1800" dirty="0" smtClean="0">
                          <a:latin typeface="Arial Narrow" panose="020B0606020202030204" pitchFamily="34" charset="0"/>
                          <a:cs typeface="Arial" panose="020B0604020202020204" pitchFamily="34" charset="0"/>
                        </a:rPr>
                        <a:t>inspección de control a locales comerciales y avisos temporales</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736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42210756"/>
                  </a:ext>
                </a:extLst>
              </a:tr>
              <a:tr h="327496">
                <a:tc>
                  <a:txBody>
                    <a:bodyPr/>
                    <a:lstStyle/>
                    <a:p>
                      <a:pPr algn="just"/>
                      <a:r>
                        <a:rPr lang="es-PE" sz="1800" dirty="0" smtClean="0">
                          <a:latin typeface="Arial Narrow" panose="020B0606020202030204" pitchFamily="34" charset="0"/>
                          <a:cs typeface="Arial" panose="020B0604020202020204" pitchFamily="34" charset="0"/>
                        </a:rPr>
                        <a:t>ejecutar operativos ordinarios</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126.19%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7323424"/>
                  </a:ext>
                </a:extLst>
              </a:tr>
              <a:tr h="513763">
                <a:tc>
                  <a:txBody>
                    <a:bodyPr/>
                    <a:lstStyle/>
                    <a:p>
                      <a:pPr algn="just"/>
                      <a:r>
                        <a:rPr lang="es-PE" sz="1800" dirty="0" smtClean="0">
                          <a:latin typeface="Arial Narrow" panose="020B0606020202030204" pitchFamily="34" charset="0"/>
                          <a:cs typeface="Arial" panose="020B0604020202020204" pitchFamily="34" charset="0"/>
                        </a:rPr>
                        <a:t>efectuar operativos especiales - PNP - fiscalía - otras gerencias</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114.58%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2187471"/>
                  </a:ext>
                </a:extLst>
              </a:tr>
              <a:tr h="327496">
                <a:tc>
                  <a:txBody>
                    <a:bodyPr/>
                    <a:lstStyle/>
                    <a:p>
                      <a:pPr algn="just"/>
                      <a:r>
                        <a:rPr lang="es-MX" sz="1800" dirty="0" smtClean="0">
                          <a:latin typeface="Arial Narrow" panose="020B0606020202030204" pitchFamily="34" charset="0"/>
                          <a:cs typeface="Arial" panose="020B0604020202020204" pitchFamily="34" charset="0"/>
                        </a:rPr>
                        <a:t>emisión de autorizaciones de avisos temporales</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181.67%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15635830"/>
                  </a:ext>
                </a:extLst>
              </a:tr>
              <a:tr h="327496">
                <a:tc>
                  <a:txBody>
                    <a:bodyPr/>
                    <a:lstStyle/>
                    <a:p>
                      <a:pPr algn="just"/>
                      <a:r>
                        <a:rPr lang="es-MX" sz="1800" dirty="0" smtClean="0">
                          <a:latin typeface="Arial Narrow" panose="020B0606020202030204" pitchFamily="34" charset="0"/>
                          <a:cs typeface="Arial" panose="020B0604020202020204" pitchFamily="34" charset="0"/>
                        </a:rPr>
                        <a:t>capacitación a personal de Policía municipal</a:t>
                      </a:r>
                      <a:endParaRPr lang="es-PE" sz="1800" dirty="0">
                        <a:latin typeface="Arial Narrow" panose="020B0606020202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85140317"/>
                  </a:ext>
                </a:extLst>
              </a:tr>
            </a:tbl>
          </a:graphicData>
        </a:graphic>
      </p:graphicFrame>
    </p:spTree>
    <p:extLst>
      <p:ext uri="{BB962C8B-B14F-4D97-AF65-F5344CB8AC3E}">
        <p14:creationId xmlns:p14="http://schemas.microsoft.com/office/powerpoint/2010/main" val="373309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DC69E75C-FAD9-48FA-9B4E-1FF400E8D9B5}"/>
              </a:ext>
            </a:extLst>
          </p:cNvPr>
          <p:cNvSpPr txBox="1"/>
          <p:nvPr/>
        </p:nvSpPr>
        <p:spPr>
          <a:xfrm>
            <a:off x="199107" y="114298"/>
            <a:ext cx="4487193" cy="369332"/>
          </a:xfrm>
          <a:prstGeom prst="rect">
            <a:avLst/>
          </a:prstGeom>
          <a:noFill/>
        </p:spPr>
        <p:txBody>
          <a:bodyPr wrap="square" rtlCol="0">
            <a:spAutoFit/>
          </a:bodyPr>
          <a:lstStyle/>
          <a:p>
            <a:r>
              <a:rPr lang="es-PE" b="1" dirty="0">
                <a:latin typeface="Arial Narrow" panose="020B0606020202030204" pitchFamily="34" charset="0"/>
              </a:rPr>
              <a:t>GERENCIA DE SERENAZGO 2018</a:t>
            </a:r>
          </a:p>
        </p:txBody>
      </p:sp>
      <p:graphicFrame>
        <p:nvGraphicFramePr>
          <p:cNvPr id="7" name="Tabla 6">
            <a:extLst>
              <a:ext uri="{FF2B5EF4-FFF2-40B4-BE49-F238E27FC236}">
                <a16:creationId xmlns:a16="http://schemas.microsoft.com/office/drawing/2014/main" xmlns="" id="{B9CFCC6C-80FE-49A9-8A62-A40C66BD1F0B}"/>
              </a:ext>
            </a:extLst>
          </p:cNvPr>
          <p:cNvGraphicFramePr>
            <a:graphicFrameLocks noGrp="1"/>
          </p:cNvGraphicFramePr>
          <p:nvPr>
            <p:extLst>
              <p:ext uri="{D42A27DB-BD31-4B8C-83A1-F6EECF244321}">
                <p14:modId xmlns:p14="http://schemas.microsoft.com/office/powerpoint/2010/main" val="853412360"/>
              </p:ext>
            </p:extLst>
          </p:nvPr>
        </p:nvGraphicFramePr>
        <p:xfrm>
          <a:off x="182778" y="526087"/>
          <a:ext cx="11328864" cy="2511028"/>
        </p:xfrm>
        <a:graphic>
          <a:graphicData uri="http://schemas.openxmlformats.org/drawingml/2006/table">
            <a:tbl>
              <a:tblPr firstRow="1" bandRow="1">
                <a:tableStyleId>{7DF18680-E054-41AD-8BC1-D1AEF772440D}</a:tableStyleId>
              </a:tblPr>
              <a:tblGrid>
                <a:gridCol w="6593579">
                  <a:extLst>
                    <a:ext uri="{9D8B030D-6E8A-4147-A177-3AD203B41FA5}">
                      <a16:colId xmlns:a16="http://schemas.microsoft.com/office/drawing/2014/main" xmlns="" val="3638611785"/>
                    </a:ext>
                  </a:extLst>
                </a:gridCol>
                <a:gridCol w="1698172">
                  <a:extLst>
                    <a:ext uri="{9D8B030D-6E8A-4147-A177-3AD203B41FA5}">
                      <a16:colId xmlns:a16="http://schemas.microsoft.com/office/drawing/2014/main" xmlns="" val="404952704"/>
                    </a:ext>
                  </a:extLst>
                </a:gridCol>
                <a:gridCol w="1518557">
                  <a:extLst>
                    <a:ext uri="{9D8B030D-6E8A-4147-A177-3AD203B41FA5}">
                      <a16:colId xmlns:a16="http://schemas.microsoft.com/office/drawing/2014/main" xmlns="" val="417436238"/>
                    </a:ext>
                  </a:extLst>
                </a:gridCol>
                <a:gridCol w="1518556">
                  <a:extLst>
                    <a:ext uri="{9D8B030D-6E8A-4147-A177-3AD203B41FA5}">
                      <a16:colId xmlns:a16="http://schemas.microsoft.com/office/drawing/2014/main" xmlns="" val="2910988963"/>
                    </a:ext>
                  </a:extLst>
                </a:gridCol>
              </a:tblGrid>
              <a:tr h="309291">
                <a:tc>
                  <a:txBody>
                    <a:bodyPr/>
                    <a:lstStyle/>
                    <a:p>
                      <a:pPr algn="ctr"/>
                      <a:r>
                        <a:rPr lang="es-PE" sz="1800" dirty="0">
                          <a:latin typeface="Arial Narrow" panose="020B0606020202030204" pitchFamily="34" charset="0"/>
                        </a:rPr>
                        <a:t>INDICADOR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PROGRAMADO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EJECUTADO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ALCANZADO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32543194"/>
                  </a:ext>
                </a:extLst>
              </a:tr>
              <a:tr h="375251">
                <a:tc>
                  <a:txBody>
                    <a:bodyPr/>
                    <a:lstStyle/>
                    <a:p>
                      <a:pPr algn="just"/>
                      <a:r>
                        <a:rPr lang="es-MX" sz="1800" dirty="0">
                          <a:latin typeface="Arial Narrow" panose="020B0606020202030204" pitchFamily="34" charset="0"/>
                          <a:cs typeface="Arial" panose="020B0604020202020204" pitchFamily="34" charset="0"/>
                        </a:rPr>
                        <a:t>Desarrollar el Programa "Patrullaje Municipal por Sector"</a:t>
                      </a:r>
                      <a:endParaRPr lang="es-PE" sz="18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688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1,368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198.84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42210756"/>
                  </a:ext>
                </a:extLst>
              </a:tr>
              <a:tr h="506185">
                <a:tc>
                  <a:txBody>
                    <a:bodyPr/>
                    <a:lstStyle/>
                    <a:p>
                      <a:pPr algn="just"/>
                      <a:r>
                        <a:rPr lang="es-MX" sz="1800" dirty="0">
                          <a:latin typeface="Arial Narrow" panose="020B0606020202030204" pitchFamily="34" charset="0"/>
                          <a:cs typeface="Arial" panose="020B0604020202020204" pitchFamily="34" charset="0"/>
                        </a:rPr>
                        <a:t>Realizar Acciones de Prevención en el  Marco del Plan de Seguridad Ciudadana</a:t>
                      </a:r>
                      <a:endParaRPr lang="es-PE" sz="18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PE" sz="1800" dirty="0">
                        <a:latin typeface="Arial Narrow" panose="020B0606020202030204" pitchFamily="34" charset="0"/>
                        <a:cs typeface="Arial" panose="020B0604020202020204" pitchFamily="34" charset="0"/>
                      </a:endParaRPr>
                    </a:p>
                    <a:p>
                      <a:pPr algn="ctr"/>
                      <a:r>
                        <a:rPr lang="es-PE" sz="1800" dirty="0">
                          <a:latin typeface="Arial Narrow" panose="020B060602020203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PE" sz="1800" dirty="0">
                        <a:latin typeface="Arial Narrow" panose="020B0606020202030204" pitchFamily="34" charset="0"/>
                        <a:cs typeface="Arial" panose="020B0604020202020204" pitchFamily="34" charset="0"/>
                      </a:endParaRPr>
                    </a:p>
                    <a:p>
                      <a:pPr algn="ctr"/>
                      <a:r>
                        <a:rPr lang="es-PE" sz="1800" dirty="0">
                          <a:latin typeface="Arial Narrow" panose="020B0606020202030204" pitchFamily="34" charset="0"/>
                          <a:cs typeface="Arial" panose="020B0604020202020204" pitchFamily="34" charset="0"/>
                        </a:rPr>
                        <a:t>198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PE" sz="1800" dirty="0">
                        <a:latin typeface="Arial Narrow" panose="020B0606020202030204" pitchFamily="34" charset="0"/>
                        <a:cs typeface="Arial" panose="020B0604020202020204" pitchFamily="34" charset="0"/>
                      </a:endParaRPr>
                    </a:p>
                    <a:p>
                      <a:pPr algn="ctr"/>
                      <a:r>
                        <a:rPr lang="es-PE" sz="1800" dirty="0">
                          <a:latin typeface="Arial Narrow" panose="020B0606020202030204" pitchFamily="34" charset="0"/>
                          <a:cs typeface="Arial" panose="020B0604020202020204" pitchFamily="34" charset="0"/>
                        </a:rPr>
                        <a:t>330%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7323424"/>
                  </a:ext>
                </a:extLst>
              </a:tr>
              <a:tr h="274320">
                <a:tc>
                  <a:txBody>
                    <a:bodyPr/>
                    <a:lstStyle/>
                    <a:p>
                      <a:pPr algn="just"/>
                      <a:r>
                        <a:rPr lang="es-MX" sz="1800" dirty="0">
                          <a:latin typeface="Arial Narrow" panose="020B0606020202030204" pitchFamily="34" charset="0"/>
                          <a:cs typeface="Arial" panose="020B0604020202020204" pitchFamily="34" charset="0"/>
                        </a:rPr>
                        <a:t>Intervenciones para mantener el Orden, la Seguridad y Bienestar social</a:t>
                      </a:r>
                      <a:endParaRPr lang="es-PE" sz="18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57,600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5,576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77.44%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2187471"/>
                  </a:ext>
                </a:extLst>
              </a:tr>
              <a:tr h="398417">
                <a:tc>
                  <a:txBody>
                    <a:bodyPr/>
                    <a:lstStyle/>
                    <a:p>
                      <a:pPr algn="just"/>
                      <a:r>
                        <a:rPr lang="es-MX" sz="1800" dirty="0">
                          <a:latin typeface="Arial Narrow" panose="020B0606020202030204" pitchFamily="34" charset="0"/>
                          <a:cs typeface="Arial" panose="020B0604020202020204" pitchFamily="34" charset="0"/>
                        </a:rPr>
                        <a:t>Capacitación en Materia de Seguridad Ciudadana</a:t>
                      </a:r>
                      <a:endParaRPr lang="es-PE" sz="18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15635830"/>
                  </a:ext>
                </a:extLst>
              </a:tr>
              <a:tr h="326571">
                <a:tc>
                  <a:txBody>
                    <a:bodyPr/>
                    <a:lstStyle/>
                    <a:p>
                      <a:pPr algn="just"/>
                      <a:r>
                        <a:rPr lang="es-MX" sz="1800" dirty="0">
                          <a:latin typeface="Arial Narrow" panose="020B0606020202030204" pitchFamily="34" charset="0"/>
                          <a:cs typeface="Arial" panose="020B0604020202020204" pitchFamily="34" charset="0"/>
                        </a:rPr>
                        <a:t>Servicio de Seguridad y vigilancia PNP y Serenazgo (Patrullaje Integrado)</a:t>
                      </a:r>
                      <a:endParaRPr lang="es-PE" sz="18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1,760</a:t>
                      </a:r>
                      <a:endParaRPr lang="es-PE" sz="18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1,275</a:t>
                      </a:r>
                      <a:endParaRPr lang="es-PE" sz="18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smtClean="0">
                          <a:latin typeface="Arial Narrow" panose="020B0606020202030204" pitchFamily="34" charset="0"/>
                          <a:cs typeface="Arial" panose="020B0604020202020204" pitchFamily="34" charset="0"/>
                        </a:rPr>
                        <a:t>72.44</a:t>
                      </a:r>
                      <a:r>
                        <a:rPr lang="es-PE" sz="1800" dirty="0">
                          <a:latin typeface="Arial Narrow" panose="020B060602020203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85140317"/>
                  </a:ext>
                </a:extLst>
              </a:tr>
            </a:tbl>
          </a:graphicData>
        </a:graphic>
      </p:graphicFrame>
      <p:sp>
        <p:nvSpPr>
          <p:cNvPr id="9" name="CuadroTexto 8">
            <a:extLst>
              <a:ext uri="{FF2B5EF4-FFF2-40B4-BE49-F238E27FC236}">
                <a16:creationId xmlns:a16="http://schemas.microsoft.com/office/drawing/2014/main" xmlns="" id="{DC69E75C-FAD9-48FA-9B4E-1FF400E8D9B5}"/>
              </a:ext>
            </a:extLst>
          </p:cNvPr>
          <p:cNvSpPr txBox="1"/>
          <p:nvPr/>
        </p:nvSpPr>
        <p:spPr>
          <a:xfrm>
            <a:off x="199107" y="3151416"/>
            <a:ext cx="5270963" cy="646331"/>
          </a:xfrm>
          <a:prstGeom prst="rect">
            <a:avLst/>
          </a:prstGeom>
          <a:noFill/>
        </p:spPr>
        <p:txBody>
          <a:bodyPr wrap="square" rtlCol="0">
            <a:spAutoFit/>
          </a:bodyPr>
          <a:lstStyle/>
          <a:p>
            <a:r>
              <a:rPr lang="es-PE" b="1" dirty="0">
                <a:latin typeface="Arial Narrow" panose="020B0606020202030204" pitchFamily="34" charset="0"/>
              </a:rPr>
              <a:t>GERENCIA DE SERENAZGO 2019</a:t>
            </a:r>
          </a:p>
          <a:p>
            <a:r>
              <a:rPr lang="es-PE" b="1" dirty="0">
                <a:latin typeface="Arial Narrow" panose="020B0606020202030204" pitchFamily="34" charset="0"/>
              </a:rPr>
              <a:t>(Meta alcanzada hasta el mes de abril)</a:t>
            </a:r>
          </a:p>
        </p:txBody>
      </p:sp>
      <p:graphicFrame>
        <p:nvGraphicFramePr>
          <p:cNvPr id="10" name="Tabla 9">
            <a:extLst>
              <a:ext uri="{FF2B5EF4-FFF2-40B4-BE49-F238E27FC236}">
                <a16:creationId xmlns:a16="http://schemas.microsoft.com/office/drawing/2014/main" xmlns="" id="{B9CFCC6C-80FE-49A9-8A62-A40C66BD1F0B}"/>
              </a:ext>
            </a:extLst>
          </p:cNvPr>
          <p:cNvGraphicFramePr>
            <a:graphicFrameLocks noGrp="1"/>
          </p:cNvGraphicFramePr>
          <p:nvPr>
            <p:extLst>
              <p:ext uri="{D42A27DB-BD31-4B8C-83A1-F6EECF244321}">
                <p14:modId xmlns:p14="http://schemas.microsoft.com/office/powerpoint/2010/main" val="2106685948"/>
              </p:ext>
            </p:extLst>
          </p:nvPr>
        </p:nvGraphicFramePr>
        <p:xfrm>
          <a:off x="199107" y="3797747"/>
          <a:ext cx="11328864" cy="2961736"/>
        </p:xfrm>
        <a:graphic>
          <a:graphicData uri="http://schemas.openxmlformats.org/drawingml/2006/table">
            <a:tbl>
              <a:tblPr firstRow="1" bandRow="1">
                <a:tableStyleId>{7DF18680-E054-41AD-8BC1-D1AEF772440D}</a:tableStyleId>
              </a:tblPr>
              <a:tblGrid>
                <a:gridCol w="6577250">
                  <a:extLst>
                    <a:ext uri="{9D8B030D-6E8A-4147-A177-3AD203B41FA5}">
                      <a16:colId xmlns:a16="http://schemas.microsoft.com/office/drawing/2014/main" xmlns="" val="3638611785"/>
                    </a:ext>
                  </a:extLst>
                </a:gridCol>
                <a:gridCol w="1681843">
                  <a:extLst>
                    <a:ext uri="{9D8B030D-6E8A-4147-A177-3AD203B41FA5}">
                      <a16:colId xmlns:a16="http://schemas.microsoft.com/office/drawing/2014/main" xmlns="" val="404952704"/>
                    </a:ext>
                  </a:extLst>
                </a:gridCol>
                <a:gridCol w="1567543">
                  <a:extLst>
                    <a:ext uri="{9D8B030D-6E8A-4147-A177-3AD203B41FA5}">
                      <a16:colId xmlns:a16="http://schemas.microsoft.com/office/drawing/2014/main" xmlns="" val="417436238"/>
                    </a:ext>
                  </a:extLst>
                </a:gridCol>
                <a:gridCol w="1502228">
                  <a:extLst>
                    <a:ext uri="{9D8B030D-6E8A-4147-A177-3AD203B41FA5}">
                      <a16:colId xmlns:a16="http://schemas.microsoft.com/office/drawing/2014/main" xmlns="" val="2910988963"/>
                    </a:ext>
                  </a:extLst>
                </a:gridCol>
              </a:tblGrid>
              <a:tr h="376412">
                <a:tc>
                  <a:txBody>
                    <a:bodyPr/>
                    <a:lstStyle/>
                    <a:p>
                      <a:pPr algn="ctr"/>
                      <a:r>
                        <a:rPr lang="es-PE" sz="1800" dirty="0">
                          <a:latin typeface="Arial Narrow" panose="020B0606020202030204" pitchFamily="34" charset="0"/>
                        </a:rPr>
                        <a:t>INDICADOR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PROGRAMADO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EJECUTADO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rPr>
                        <a:t>ALCANZADO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32543194"/>
                  </a:ext>
                </a:extLst>
              </a:tr>
              <a:tr h="369332">
                <a:tc>
                  <a:txBody>
                    <a:bodyPr/>
                    <a:lstStyle/>
                    <a:p>
                      <a:pPr algn="just"/>
                      <a:r>
                        <a:rPr lang="es-MX" sz="1800" dirty="0" smtClean="0">
                          <a:latin typeface="Arial Narrow" panose="020B0606020202030204" pitchFamily="34" charset="0"/>
                          <a:cs typeface="Arial" panose="020B0604020202020204" pitchFamily="34" charset="0"/>
                        </a:rPr>
                        <a:t>desarrollar el patrullaje municipal por sector</a:t>
                      </a:r>
                      <a:endParaRPr lang="es-PE" sz="18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738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42210756"/>
                  </a:ext>
                </a:extLst>
              </a:tr>
              <a:tr h="369332">
                <a:tc>
                  <a:txBody>
                    <a:bodyPr/>
                    <a:lstStyle/>
                    <a:p>
                      <a:pPr algn="just"/>
                      <a:r>
                        <a:rPr lang="es-MX" sz="1800" dirty="0" smtClean="0">
                          <a:latin typeface="Arial Narrow" panose="020B0606020202030204" pitchFamily="34" charset="0"/>
                          <a:cs typeface="Arial" panose="020B0604020202020204" pitchFamily="34" charset="0"/>
                        </a:rPr>
                        <a:t>realizar acciones de prevención en el marco de seguridad ciudadana</a:t>
                      </a:r>
                      <a:endParaRPr lang="es-PE" sz="18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7323424"/>
                  </a:ext>
                </a:extLst>
              </a:tr>
              <a:tr h="369332">
                <a:tc>
                  <a:txBody>
                    <a:bodyPr/>
                    <a:lstStyle/>
                    <a:p>
                      <a:pPr algn="just"/>
                      <a:r>
                        <a:rPr lang="es-MX" sz="1800" dirty="0" smtClean="0">
                          <a:latin typeface="Arial Narrow" panose="020B0606020202030204" pitchFamily="34" charset="0"/>
                          <a:cs typeface="Arial" panose="020B0604020202020204" pitchFamily="34" charset="0"/>
                        </a:rPr>
                        <a:t>intervenciones para mantener el orden, la seguridad y bienestar social</a:t>
                      </a:r>
                      <a:endParaRPr lang="es-PE" sz="18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2,320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2,389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102.97%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2187471"/>
                  </a:ext>
                </a:extLst>
              </a:tr>
              <a:tr h="369332">
                <a:tc>
                  <a:txBody>
                    <a:bodyPr/>
                    <a:lstStyle/>
                    <a:p>
                      <a:pPr algn="just"/>
                      <a:r>
                        <a:rPr lang="es-MX" sz="1800" dirty="0" smtClean="0">
                          <a:latin typeface="Arial Narrow" panose="020B0606020202030204" pitchFamily="34" charset="0"/>
                          <a:cs typeface="Arial" panose="020B0604020202020204" pitchFamily="34" charset="0"/>
                        </a:rPr>
                        <a:t>capacitación en materia de seguridad ciudadana</a:t>
                      </a:r>
                      <a:endParaRPr lang="es-PE" sz="18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15635830"/>
                  </a:ext>
                </a:extLst>
              </a:tr>
              <a:tr h="369332">
                <a:tc>
                  <a:txBody>
                    <a:bodyPr/>
                    <a:lstStyle/>
                    <a:p>
                      <a:pPr algn="just"/>
                      <a:r>
                        <a:rPr lang="es-PE" sz="1800" dirty="0" smtClean="0">
                          <a:latin typeface="Arial Narrow" panose="020B0606020202030204" pitchFamily="34" charset="0"/>
                          <a:cs typeface="Arial" panose="020B0604020202020204" pitchFamily="34" charset="0"/>
                        </a:rPr>
                        <a:t>patrullaje integral por sector</a:t>
                      </a:r>
                      <a:endParaRPr lang="es-PE" sz="18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560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508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90.71%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85140317"/>
                  </a:ext>
                </a:extLst>
              </a:tr>
              <a:tr h="369332">
                <a:tc>
                  <a:txBody>
                    <a:bodyPr/>
                    <a:lstStyle/>
                    <a:p>
                      <a:pPr algn="just"/>
                      <a:r>
                        <a:rPr lang="es-MX" sz="1800" dirty="0" smtClean="0">
                          <a:latin typeface="Arial Narrow" panose="020B0606020202030204" pitchFamily="34" charset="0"/>
                          <a:cs typeface="Arial" panose="020B0604020202020204" pitchFamily="34" charset="0"/>
                        </a:rPr>
                        <a:t>sensibilización en revaloración de símbolos patrios</a:t>
                      </a:r>
                      <a:endParaRPr lang="es-PE" sz="18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67.50%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84757078"/>
                  </a:ext>
                </a:extLst>
              </a:tr>
              <a:tr h="369332">
                <a:tc>
                  <a:txBody>
                    <a:bodyPr/>
                    <a:lstStyle/>
                    <a:p>
                      <a:pPr algn="just"/>
                      <a:r>
                        <a:rPr lang="es-MX" sz="1800" dirty="0" smtClean="0">
                          <a:latin typeface="Arial Narrow" panose="020B0606020202030204" pitchFamily="34" charset="0"/>
                          <a:cs typeface="Arial" panose="020B0604020202020204" pitchFamily="34" charset="0"/>
                        </a:rPr>
                        <a:t>operativos conjuntos a favor de la seguridad ciudadana</a:t>
                      </a:r>
                      <a:endParaRPr lang="es-PE" sz="1800" dirty="0">
                        <a:latin typeface="Arial Narrow" panose="020B0606020202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PE" sz="1800" dirty="0">
                          <a:latin typeface="Arial Narrow" panose="020B0606020202030204" pitchFamily="34" charset="0"/>
                          <a:cs typeface="Arial" panose="020B0604020202020204" pitchFamily="34" charset="0"/>
                        </a:rPr>
                        <a:t>225%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47849665"/>
                  </a:ext>
                </a:extLst>
              </a:tr>
            </a:tbl>
          </a:graphicData>
        </a:graphic>
      </p:graphicFrame>
    </p:spTree>
    <p:extLst>
      <p:ext uri="{BB962C8B-B14F-4D97-AF65-F5344CB8AC3E}">
        <p14:creationId xmlns:p14="http://schemas.microsoft.com/office/powerpoint/2010/main" val="1343718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8495" y="353653"/>
            <a:ext cx="10212947" cy="1217569"/>
          </a:xfrm>
        </p:spPr>
        <p:txBody>
          <a:bodyPr>
            <a:noAutofit/>
          </a:bodyPr>
          <a:lstStyle/>
          <a:p>
            <a:r>
              <a:rPr lang="es-PE" sz="4000" dirty="0" smtClean="0">
                <a:latin typeface="Arial Narrow" panose="020B0606020202030204" pitchFamily="34" charset="0"/>
              </a:rPr>
              <a:t>PARA MEJORAR EL SERVICIO DE SEGURIDAD CIUDADANA QUE SE NECESITA INVERTIR:</a:t>
            </a:r>
            <a:endParaRPr lang="es-PE" sz="4000" dirty="0">
              <a:latin typeface="Arial Narrow" panose="020B0606020202030204" pitchFamily="34" charset="0"/>
            </a:endParaRPr>
          </a:p>
        </p:txBody>
      </p:sp>
      <p:sp>
        <p:nvSpPr>
          <p:cNvPr id="3" name="Elipse 2"/>
          <p:cNvSpPr/>
          <p:nvPr/>
        </p:nvSpPr>
        <p:spPr>
          <a:xfrm>
            <a:off x="4492190" y="2013327"/>
            <a:ext cx="3644721" cy="310380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smtClean="0">
                <a:ln>
                  <a:solidFill>
                    <a:schemeClr val="tx1"/>
                  </a:solidFill>
                </a:ln>
                <a:solidFill>
                  <a:schemeClr val="tx1"/>
                </a:solidFill>
                <a:latin typeface="Arial Narrow" panose="020B0606020202030204" pitchFamily="34" charset="0"/>
              </a:rPr>
              <a:t>SEGURIDAD CIUDADANA EN LA PROVINCIA CONSTITUCIONAL DEL CALLAO 2019</a:t>
            </a:r>
            <a:endParaRPr lang="es-PE" sz="2400" dirty="0">
              <a:ln>
                <a:solidFill>
                  <a:schemeClr val="tx1"/>
                </a:solidFill>
              </a:ln>
              <a:solidFill>
                <a:schemeClr val="tx1"/>
              </a:solidFill>
              <a:latin typeface="Arial Narrow" panose="020B0606020202030204" pitchFamily="34" charset="0"/>
            </a:endParaRPr>
          </a:p>
        </p:txBody>
      </p:sp>
      <p:sp>
        <p:nvSpPr>
          <p:cNvPr id="4" name="Flecha a la derecha con muesca 3"/>
          <p:cNvSpPr/>
          <p:nvPr/>
        </p:nvSpPr>
        <p:spPr>
          <a:xfrm>
            <a:off x="1287887" y="2013327"/>
            <a:ext cx="2807595" cy="1442434"/>
          </a:xfrm>
          <a:prstGeom prst="notchedRightArrow">
            <a:avLst>
              <a:gd name="adj1" fmla="val 48214"/>
              <a:gd name="adj2" fmla="val 732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n>
                  <a:solidFill>
                    <a:schemeClr val="tx1"/>
                  </a:solidFill>
                </a:ln>
              </a:rPr>
              <a:t>FLOTA VEHICULAR</a:t>
            </a:r>
            <a:endParaRPr lang="es-PE" sz="1400" dirty="0">
              <a:ln>
                <a:solidFill>
                  <a:schemeClr val="tx1"/>
                </a:solidFill>
              </a:ln>
            </a:endParaRPr>
          </a:p>
        </p:txBody>
      </p:sp>
      <p:sp>
        <p:nvSpPr>
          <p:cNvPr id="5" name="Flecha a la derecha con muesca 4"/>
          <p:cNvSpPr/>
          <p:nvPr/>
        </p:nvSpPr>
        <p:spPr>
          <a:xfrm>
            <a:off x="1287887" y="3586395"/>
            <a:ext cx="2807595" cy="1551905"/>
          </a:xfrm>
          <a:prstGeom prst="notchedRightArrow">
            <a:avLst>
              <a:gd name="adj1" fmla="val 39411"/>
              <a:gd name="adj2" fmla="val 6800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n>
                  <a:solidFill>
                    <a:schemeClr val="tx1"/>
                  </a:solidFill>
                </a:ln>
              </a:rPr>
              <a:t>OBSERVATORIA DE SEGURIDAD CIUDADANA</a:t>
            </a:r>
            <a:endParaRPr lang="es-PE" sz="1400" dirty="0">
              <a:ln>
                <a:solidFill>
                  <a:schemeClr val="tx1"/>
                </a:solidFill>
              </a:ln>
            </a:endParaRPr>
          </a:p>
        </p:txBody>
      </p:sp>
      <p:sp>
        <p:nvSpPr>
          <p:cNvPr id="6" name="Flecha a la derecha con muesca 5"/>
          <p:cNvSpPr/>
          <p:nvPr/>
        </p:nvSpPr>
        <p:spPr>
          <a:xfrm flipH="1">
            <a:off x="8374580" y="1855559"/>
            <a:ext cx="3000777" cy="1442434"/>
          </a:xfrm>
          <a:prstGeom prst="notchedRightArrow">
            <a:avLst>
              <a:gd name="adj1" fmla="val 48214"/>
              <a:gd name="adj2" fmla="val 732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n>
                  <a:solidFill>
                    <a:schemeClr val="tx1"/>
                  </a:solidFill>
                </a:ln>
              </a:rPr>
              <a:t>CENTRALES DE VIDEO VIGILANCIA</a:t>
            </a:r>
            <a:endParaRPr lang="es-PE" sz="1400" dirty="0">
              <a:ln>
                <a:solidFill>
                  <a:schemeClr val="tx1"/>
                </a:solidFill>
              </a:ln>
            </a:endParaRPr>
          </a:p>
        </p:txBody>
      </p:sp>
      <p:sp>
        <p:nvSpPr>
          <p:cNvPr id="7" name="Flecha a la derecha con muesca 6"/>
          <p:cNvSpPr/>
          <p:nvPr/>
        </p:nvSpPr>
        <p:spPr>
          <a:xfrm flipH="1">
            <a:off x="8358387" y="3565230"/>
            <a:ext cx="3000777" cy="1442434"/>
          </a:xfrm>
          <a:prstGeom prst="notchedRightArrow">
            <a:avLst>
              <a:gd name="adj1" fmla="val 48214"/>
              <a:gd name="adj2" fmla="val 732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n>
                  <a:solidFill>
                    <a:schemeClr val="tx1"/>
                  </a:solidFill>
                </a:ln>
              </a:rPr>
              <a:t>INSTALACION DE CVV Y ALARMAS VECINALES</a:t>
            </a:r>
            <a:endParaRPr lang="es-PE" sz="1400" dirty="0">
              <a:ln>
                <a:solidFill>
                  <a:schemeClr val="tx1"/>
                </a:solidFill>
              </a:ln>
            </a:endParaRPr>
          </a:p>
        </p:txBody>
      </p:sp>
      <p:sp>
        <p:nvSpPr>
          <p:cNvPr id="8" name="CuadroTexto 7"/>
          <p:cNvSpPr txBox="1"/>
          <p:nvPr/>
        </p:nvSpPr>
        <p:spPr>
          <a:xfrm>
            <a:off x="9585196" y="6426558"/>
            <a:ext cx="2606804" cy="276999"/>
          </a:xfrm>
          <a:prstGeom prst="rect">
            <a:avLst/>
          </a:prstGeom>
          <a:noFill/>
        </p:spPr>
        <p:txBody>
          <a:bodyPr wrap="none" rtlCol="0">
            <a:spAutoFit/>
          </a:bodyPr>
          <a:lstStyle/>
          <a:p>
            <a:r>
              <a:rPr lang="es-PE" sz="1200" dirty="0" smtClean="0">
                <a:latin typeface="Arial Narrow" panose="020B0606020202030204" pitchFamily="34" charset="0"/>
              </a:rPr>
              <a:t>CVV = CAMARAS DE VIDEO VIGILANCIA</a:t>
            </a:r>
            <a:endParaRPr lang="es-PE" sz="1200" dirty="0">
              <a:latin typeface="Arial Narrow" panose="020B0606020202030204" pitchFamily="34" charset="0"/>
            </a:endParaRPr>
          </a:p>
        </p:txBody>
      </p:sp>
      <p:sp>
        <p:nvSpPr>
          <p:cNvPr id="10" name="Flecha arriba 9"/>
          <p:cNvSpPr/>
          <p:nvPr/>
        </p:nvSpPr>
        <p:spPr>
          <a:xfrm>
            <a:off x="3257008" y="5138300"/>
            <a:ext cx="2844438" cy="1565257"/>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ln>
                  <a:solidFill>
                    <a:schemeClr val="tx1"/>
                  </a:solidFill>
                </a:ln>
                <a:latin typeface="Arial Narrow" panose="020B0606020202030204" pitchFamily="34" charset="0"/>
              </a:rPr>
              <a:t>CREACIÓN DE LA UNIDAD CANINA</a:t>
            </a:r>
            <a:endParaRPr lang="es-PE" dirty="0">
              <a:ln>
                <a:solidFill>
                  <a:schemeClr val="tx1"/>
                </a:solidFill>
              </a:ln>
              <a:latin typeface="Arial Narrow" panose="020B0606020202030204" pitchFamily="34" charset="0"/>
            </a:endParaRPr>
          </a:p>
        </p:txBody>
      </p:sp>
      <p:sp>
        <p:nvSpPr>
          <p:cNvPr id="11" name="Flecha arriba 10"/>
          <p:cNvSpPr/>
          <p:nvPr/>
        </p:nvSpPr>
        <p:spPr>
          <a:xfrm>
            <a:off x="6498154" y="5138300"/>
            <a:ext cx="2844438" cy="1565999"/>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ln>
                  <a:solidFill>
                    <a:schemeClr val="tx1"/>
                  </a:solidFill>
                </a:ln>
                <a:latin typeface="Arial Narrow" panose="020B0606020202030204" pitchFamily="34" charset="0"/>
              </a:rPr>
              <a:t>CAPACITACIÓN SERENAZGO Y JUNTAS VICINALES</a:t>
            </a:r>
            <a:endParaRPr lang="es-PE" sz="1600" dirty="0">
              <a:ln>
                <a:solidFill>
                  <a:schemeClr val="tx1"/>
                </a:solidFill>
              </a:ln>
              <a:latin typeface="Arial Narrow" panose="020B0606020202030204" pitchFamily="34" charset="0"/>
            </a:endParaRPr>
          </a:p>
        </p:txBody>
      </p:sp>
    </p:spTree>
    <p:extLst>
      <p:ext uri="{BB962C8B-B14F-4D97-AF65-F5344CB8AC3E}">
        <p14:creationId xmlns:p14="http://schemas.microsoft.com/office/powerpoint/2010/main" val="758510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6881" y="282343"/>
            <a:ext cx="6100316" cy="638020"/>
          </a:xfrm>
        </p:spPr>
        <p:txBody>
          <a:bodyPr>
            <a:normAutofit/>
          </a:bodyPr>
          <a:lstStyle/>
          <a:p>
            <a:r>
              <a:rPr lang="es-PE" sz="3200" dirty="0" smtClean="0">
                <a:latin typeface="Arial Narrow" panose="020B0606020202030204" pitchFamily="34" charset="0"/>
              </a:rPr>
              <a:t>AUMENTO DE FLOTA VEHICULAR</a:t>
            </a:r>
            <a:endParaRPr lang="es-PE" sz="3200" dirty="0">
              <a:latin typeface="Arial Narrow" panose="020B0606020202030204" pitchFamily="34" charset="0"/>
            </a:endParaRPr>
          </a:p>
        </p:txBody>
      </p:sp>
      <p:sp>
        <p:nvSpPr>
          <p:cNvPr id="3" name="CuadroTexto 2"/>
          <p:cNvSpPr txBox="1"/>
          <p:nvPr/>
        </p:nvSpPr>
        <p:spPr>
          <a:xfrm>
            <a:off x="262376" y="1075823"/>
            <a:ext cx="11243256" cy="923330"/>
          </a:xfrm>
          <a:prstGeom prst="rect">
            <a:avLst/>
          </a:prstGeom>
          <a:noFill/>
        </p:spPr>
        <p:txBody>
          <a:bodyPr wrap="square" rtlCol="0">
            <a:spAutoFit/>
          </a:bodyPr>
          <a:lstStyle/>
          <a:p>
            <a:r>
              <a:rPr lang="es-PE" dirty="0" smtClean="0">
                <a:latin typeface="Arial Narrow" panose="020B0606020202030204" pitchFamily="34" charset="0"/>
              </a:rPr>
              <a:t>Las unidades móviles con las cuales se cuenta son para cubrir servicio diarios (patrullaje Municipal), estas no cubren el servicio de las áreas policiales que cubre la Municipalidad Provincial del Callao como el servicio de Patrullaje Integrado, asimismo, se necesita mejorar el Servicio de Patrullaje Municipal y Operativos Conjuntos, teniendo en cuenta esto se necesita:</a:t>
            </a:r>
            <a:endParaRPr lang="es-PE" dirty="0">
              <a:latin typeface="Arial Narrow" panose="020B0606020202030204" pitchFamily="34" charset="0"/>
            </a:endParaRPr>
          </a:p>
        </p:txBody>
      </p:sp>
      <p:sp>
        <p:nvSpPr>
          <p:cNvPr id="5" name="Flecha a la derecha con muesca 4"/>
          <p:cNvSpPr/>
          <p:nvPr/>
        </p:nvSpPr>
        <p:spPr>
          <a:xfrm>
            <a:off x="2042185" y="83529"/>
            <a:ext cx="2807595" cy="977315"/>
          </a:xfrm>
          <a:prstGeom prst="notchedRightArrow">
            <a:avLst>
              <a:gd name="adj1" fmla="val 48214"/>
              <a:gd name="adj2" fmla="val 732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ln>
                  <a:solidFill>
                    <a:schemeClr val="tx1"/>
                  </a:solidFill>
                </a:ln>
              </a:rPr>
              <a:t>FLOTA VEHICULAR</a:t>
            </a:r>
            <a:endParaRPr lang="es-PE" sz="1400" dirty="0">
              <a:ln>
                <a:solidFill>
                  <a:schemeClr val="tx1"/>
                </a:solidFill>
              </a:ln>
            </a:endParaRPr>
          </a:p>
        </p:txBody>
      </p:sp>
      <p:pic>
        <p:nvPicPr>
          <p:cNvPr id="9218" name="Picture 2" descr="Image result for OBSERVATORIOS DE SEGURIDAD CIUDAD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989" y="2327127"/>
            <a:ext cx="2766097" cy="190749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SERENAZGO BICICLE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0988" y="4437089"/>
            <a:ext cx="2766097" cy="225601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SERENAZGO BICICLE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7465" y="3540516"/>
            <a:ext cx="2639148" cy="15906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29218468"/>
              </p:ext>
            </p:extLst>
          </p:nvPr>
        </p:nvGraphicFramePr>
        <p:xfrm>
          <a:off x="102505" y="2029200"/>
          <a:ext cx="6695491" cy="4735458"/>
        </p:xfrm>
        <a:graphic>
          <a:graphicData uri="http://schemas.openxmlformats.org/drawingml/2006/table">
            <a:tbl>
              <a:tblPr firstRow="1" firstCol="1" bandRow="1">
                <a:tableStyleId>{5C22544A-7EE6-4342-B048-85BDC9FD1C3A}</a:tableStyleId>
              </a:tblPr>
              <a:tblGrid>
                <a:gridCol w="1267459"/>
                <a:gridCol w="826604"/>
                <a:gridCol w="1033255"/>
                <a:gridCol w="826604"/>
                <a:gridCol w="826604"/>
                <a:gridCol w="1088361"/>
                <a:gridCol w="826604"/>
              </a:tblGrid>
              <a:tr h="456683">
                <a:tc>
                  <a:txBody>
                    <a:bodyPr/>
                    <a:lstStyle/>
                    <a:p>
                      <a:pPr algn="ctr" rtl="0" fontAlgn="ctr"/>
                      <a:r>
                        <a:rPr lang="es-PE" sz="1600" u="none" strike="noStrike" dirty="0">
                          <a:effectLst/>
                          <a:latin typeface="Arial Narrow" panose="020B0606020202030204" pitchFamily="34" charset="0"/>
                        </a:rPr>
                        <a:t>ÍTEMS</a:t>
                      </a:r>
                      <a:endParaRPr lang="es-PE" sz="1600" b="1" i="0" u="none" strike="noStrike" dirty="0">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ctr"/>
                      <a:r>
                        <a:rPr lang="es-PE" sz="1600" u="none" strike="noStrike" dirty="0">
                          <a:effectLst/>
                          <a:latin typeface="Arial Narrow" panose="020B0606020202030204" pitchFamily="34" charset="0"/>
                        </a:rPr>
                        <a:t>AUTOS</a:t>
                      </a:r>
                      <a:endParaRPr lang="es-PE" sz="1600" b="1" i="0" u="none" strike="noStrike" dirty="0">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ctr"/>
                      <a:r>
                        <a:rPr lang="es-PE" sz="1600" u="none" strike="noStrike" dirty="0">
                          <a:effectLst/>
                          <a:latin typeface="Arial Narrow" panose="020B0606020202030204" pitchFamily="34" charset="0"/>
                        </a:rPr>
                        <a:t>CAMIONETA</a:t>
                      </a:r>
                      <a:endParaRPr lang="es-PE" sz="1600" b="1" i="0" u="none" strike="noStrike" dirty="0">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ctr"/>
                      <a:r>
                        <a:rPr lang="es-PE" sz="1600" u="none" strike="noStrike" dirty="0">
                          <a:effectLst/>
                          <a:latin typeface="Arial Narrow" panose="020B0606020202030204" pitchFamily="34" charset="0"/>
                        </a:rPr>
                        <a:t>PORTA TROPA</a:t>
                      </a:r>
                      <a:endParaRPr lang="es-PE" sz="1600" b="1" i="0" u="none" strike="noStrike" dirty="0">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ctr"/>
                      <a:r>
                        <a:rPr lang="es-PE" sz="1600" u="none" strike="noStrike" dirty="0">
                          <a:effectLst/>
                          <a:latin typeface="Arial Narrow" panose="020B0606020202030204" pitchFamily="34" charset="0"/>
                        </a:rPr>
                        <a:t>MOTOS</a:t>
                      </a:r>
                      <a:endParaRPr lang="es-PE" sz="1600" b="1" i="0" u="none" strike="noStrike" dirty="0">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ctr"/>
                      <a:r>
                        <a:rPr lang="es-PE" sz="1600" u="none" strike="noStrike" dirty="0">
                          <a:effectLst/>
                          <a:latin typeface="Arial Narrow" panose="020B0606020202030204" pitchFamily="34" charset="0"/>
                        </a:rPr>
                        <a:t>BICICLETAS</a:t>
                      </a:r>
                      <a:endParaRPr lang="es-PE" sz="1600" b="1" i="0" u="none" strike="noStrike" dirty="0">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ctr"/>
                      <a:r>
                        <a:rPr lang="es-PE" sz="1600" u="none" strike="noStrike" dirty="0">
                          <a:effectLst/>
                          <a:latin typeface="Arial Narrow" panose="020B0606020202030204" pitchFamily="34" charset="0"/>
                        </a:rPr>
                        <a:t>TOTAL</a:t>
                      </a:r>
                      <a:endParaRPr lang="es-PE" sz="1600" b="1" i="0" u="none" strike="noStrike" dirty="0">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56683">
                <a:tc>
                  <a:txBody>
                    <a:bodyPr/>
                    <a:lstStyle/>
                    <a:p>
                      <a:pPr algn="l" rtl="0" fontAlgn="ctr"/>
                      <a:r>
                        <a:rPr lang="es-PE" sz="1600" u="none" strike="noStrike">
                          <a:effectLst/>
                          <a:latin typeface="Arial Narrow" panose="020B0606020202030204" pitchFamily="34" charset="0"/>
                        </a:rPr>
                        <a:t>PATRULLAJE INTEGRADO</a:t>
                      </a:r>
                      <a:endParaRPr lang="es-PE" sz="1600" b="1"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8</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3</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dirty="0">
                          <a:effectLst/>
                          <a:latin typeface="Arial Narrow" panose="020B0606020202030204" pitchFamily="34" charset="0"/>
                        </a:rPr>
                        <a:t>11</a:t>
                      </a:r>
                      <a:endParaRPr lang="es-PE" sz="1600" b="0" i="0" u="none" strike="noStrike" dirty="0">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683">
                <a:tc>
                  <a:txBody>
                    <a:bodyPr/>
                    <a:lstStyle/>
                    <a:p>
                      <a:pPr algn="l" rtl="0" fontAlgn="ctr"/>
                      <a:r>
                        <a:rPr lang="es-PE" sz="1600" u="none" strike="noStrike">
                          <a:effectLst/>
                          <a:latin typeface="Arial Narrow" panose="020B0606020202030204" pitchFamily="34" charset="0"/>
                        </a:rPr>
                        <a:t>OPERATIVOS CONJUNTOS</a:t>
                      </a:r>
                      <a:endParaRPr lang="es-PE" sz="1600" b="1"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2</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1</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4</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7</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683">
                <a:tc>
                  <a:txBody>
                    <a:bodyPr/>
                    <a:lstStyle/>
                    <a:p>
                      <a:pPr algn="l" rtl="0" fontAlgn="ctr"/>
                      <a:r>
                        <a:rPr lang="es-PE" sz="1600" u="none" strike="noStrike">
                          <a:effectLst/>
                          <a:latin typeface="Arial Narrow" panose="020B0606020202030204" pitchFamily="34" charset="0"/>
                        </a:rPr>
                        <a:t>ATENCIÓN RAPIDA</a:t>
                      </a:r>
                      <a:endParaRPr lang="es-PE" sz="1600" b="1"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7</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3</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10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744">
                <a:tc>
                  <a:txBody>
                    <a:bodyPr/>
                    <a:lstStyle/>
                    <a:p>
                      <a:pPr algn="l" rtl="0" fontAlgn="ctr"/>
                      <a:r>
                        <a:rPr lang="es-PE" sz="1600" u="none" strike="noStrike">
                          <a:effectLst/>
                          <a:latin typeface="Arial Narrow" panose="020B0606020202030204" pitchFamily="34" charset="0"/>
                        </a:rPr>
                        <a:t>PATRULLAJE MUNICIPAL / APOYOS</a:t>
                      </a:r>
                      <a:endParaRPr lang="es-PE" sz="1600" b="1"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22</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14</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46</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90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172</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683">
                <a:tc>
                  <a:txBody>
                    <a:bodyPr/>
                    <a:lstStyle/>
                    <a:p>
                      <a:pPr algn="l" rtl="0" fontAlgn="ctr"/>
                      <a:r>
                        <a:rPr lang="es-PE" sz="1600" u="none" strike="noStrike">
                          <a:effectLst/>
                          <a:latin typeface="Arial Narrow" panose="020B0606020202030204" pitchFamily="34" charset="0"/>
                        </a:rPr>
                        <a:t>Apoyo a Gerencias</a:t>
                      </a:r>
                      <a:endParaRPr lang="es-PE" sz="1600" b="1" i="0" u="none" strike="noStrike">
                        <a:solidFill>
                          <a:srgbClr val="000000"/>
                        </a:solidFill>
                        <a:effectLst/>
                        <a:latin typeface="Arial Narrow" panose="020B0606020202030204" pitchFamily="34" charset="0"/>
                      </a:endParaRPr>
                    </a:p>
                  </a:txBody>
                  <a:tcPr marL="83859"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 </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3</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 </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2</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PE" sz="1600" u="none" strike="noStrike">
                          <a:effectLst/>
                          <a:latin typeface="Arial Narrow" panose="020B0606020202030204" pitchFamily="34" charset="0"/>
                        </a:rPr>
                        <a:t> </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683">
                <a:tc>
                  <a:txBody>
                    <a:bodyPr/>
                    <a:lstStyle/>
                    <a:p>
                      <a:pPr algn="l" rtl="0" fontAlgn="ctr"/>
                      <a:r>
                        <a:rPr lang="es-PE" sz="1600" u="none" strike="noStrike">
                          <a:effectLst/>
                          <a:latin typeface="Arial Narrow" panose="020B0606020202030204" pitchFamily="34" charset="0"/>
                        </a:rPr>
                        <a:t>Patrullaje Municipal</a:t>
                      </a:r>
                      <a:endParaRPr lang="es-PE" sz="1600" b="1"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22</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11</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44</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90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PE" sz="1600" u="none" strike="noStrike" dirty="0">
                          <a:effectLst/>
                          <a:latin typeface="Arial Narrow" panose="020B0606020202030204" pitchFamily="34" charset="0"/>
                        </a:rPr>
                        <a:t> </a:t>
                      </a:r>
                      <a:endParaRPr lang="es-PE" sz="1600" b="0" i="0" u="none" strike="noStrike" dirty="0">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623">
                <a:tc>
                  <a:txBody>
                    <a:bodyPr/>
                    <a:lstStyle/>
                    <a:p>
                      <a:pPr algn="l" rtl="0" fontAlgn="ctr"/>
                      <a:r>
                        <a:rPr lang="es-PE" sz="1600" u="none" strike="noStrike">
                          <a:effectLst/>
                          <a:latin typeface="Arial Narrow" panose="020B0606020202030204" pitchFamily="34" charset="0"/>
                        </a:rPr>
                        <a:t>Área N° 1</a:t>
                      </a:r>
                      <a:endParaRPr lang="es-PE" sz="1600" b="1" i="0" u="none" strike="noStrike">
                        <a:solidFill>
                          <a:srgbClr val="000000"/>
                        </a:solidFill>
                        <a:effectLst/>
                        <a:latin typeface="Arial Narrow" panose="020B0606020202030204" pitchFamily="34" charset="0"/>
                      </a:endParaRPr>
                    </a:p>
                  </a:txBody>
                  <a:tcPr marL="83859"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11</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 </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 </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20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30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PE" sz="1600" u="none" strike="noStrike">
                          <a:effectLst/>
                          <a:latin typeface="Arial Narrow" panose="020B0606020202030204" pitchFamily="34" charset="0"/>
                        </a:rPr>
                        <a:t> </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623">
                <a:tc>
                  <a:txBody>
                    <a:bodyPr/>
                    <a:lstStyle/>
                    <a:p>
                      <a:pPr algn="l" rtl="0" fontAlgn="ctr"/>
                      <a:r>
                        <a:rPr lang="es-PE" sz="1600" u="none" strike="noStrike">
                          <a:effectLst/>
                          <a:latin typeface="Arial Narrow" panose="020B0606020202030204" pitchFamily="34" charset="0"/>
                        </a:rPr>
                        <a:t>Área N° 2</a:t>
                      </a:r>
                      <a:endParaRPr lang="es-PE" sz="1600" b="1" i="0" u="none" strike="noStrike">
                        <a:solidFill>
                          <a:srgbClr val="000000"/>
                        </a:solidFill>
                        <a:effectLst/>
                        <a:latin typeface="Arial Narrow" panose="020B0606020202030204" pitchFamily="34" charset="0"/>
                      </a:endParaRPr>
                    </a:p>
                  </a:txBody>
                  <a:tcPr marL="83859"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11</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 </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 </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12</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30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PE" sz="1600" u="none" strike="noStrike">
                          <a:effectLst/>
                          <a:latin typeface="Arial Narrow" panose="020B0606020202030204" pitchFamily="34" charset="0"/>
                        </a:rPr>
                        <a:t> </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623">
                <a:tc>
                  <a:txBody>
                    <a:bodyPr/>
                    <a:lstStyle/>
                    <a:p>
                      <a:pPr algn="l" rtl="0" fontAlgn="ctr"/>
                      <a:r>
                        <a:rPr lang="es-PE" sz="1600" u="none" strike="noStrike">
                          <a:effectLst/>
                          <a:latin typeface="Arial Narrow" panose="020B0606020202030204" pitchFamily="34" charset="0"/>
                        </a:rPr>
                        <a:t>Área N° 3</a:t>
                      </a:r>
                      <a:endParaRPr lang="es-PE" sz="1600" b="1" i="0" u="none" strike="noStrike">
                        <a:solidFill>
                          <a:srgbClr val="000000"/>
                        </a:solidFill>
                        <a:effectLst/>
                        <a:latin typeface="Arial Narrow" panose="020B0606020202030204" pitchFamily="34" charset="0"/>
                      </a:endParaRPr>
                    </a:p>
                  </a:txBody>
                  <a:tcPr marL="83859"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 </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11</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 </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12</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600" u="none" strike="noStrike">
                          <a:effectLst/>
                          <a:latin typeface="Arial Narrow" panose="020B0606020202030204" pitchFamily="34" charset="0"/>
                        </a:rPr>
                        <a:t>30</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PE" sz="1600" u="none" strike="noStrike">
                          <a:effectLst/>
                          <a:latin typeface="Arial Narrow" panose="020B0606020202030204" pitchFamily="34" charset="0"/>
                        </a:rPr>
                        <a:t> </a:t>
                      </a:r>
                      <a:endParaRPr lang="es-PE" sz="1600" b="0" i="0" u="none" strike="noStrike">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623">
                <a:tc gridSpan="6">
                  <a:txBody>
                    <a:bodyPr/>
                    <a:lstStyle/>
                    <a:p>
                      <a:pPr algn="r" rtl="0" fontAlgn="ctr"/>
                      <a:r>
                        <a:rPr lang="es-PE" sz="1600" u="none" strike="noStrike" dirty="0">
                          <a:effectLst/>
                          <a:latin typeface="Arial Narrow" panose="020B0606020202030204" pitchFamily="34" charset="0"/>
                        </a:rPr>
                        <a:t>Total Unidades Móviles</a:t>
                      </a:r>
                      <a:endParaRPr lang="es-PE" sz="1600" b="1" i="0" u="none" strike="noStrike" dirty="0">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ctr" rtl="0" fontAlgn="ctr"/>
                      <a:r>
                        <a:rPr lang="es-PE" sz="1600" u="none" strike="noStrike" dirty="0">
                          <a:effectLst/>
                          <a:latin typeface="Arial Narrow" panose="020B0606020202030204" pitchFamily="34" charset="0"/>
                        </a:rPr>
                        <a:t>200</a:t>
                      </a:r>
                      <a:endParaRPr lang="es-PE" sz="1600" b="1" i="0" u="none" strike="noStrike" dirty="0">
                        <a:solidFill>
                          <a:srgbClr val="000000"/>
                        </a:solidFill>
                        <a:effectLst/>
                        <a:latin typeface="Arial Narrow" panose="020B0606020202030204" pitchFamily="34" charset="0"/>
                      </a:endParaRPr>
                    </a:p>
                  </a:txBody>
                  <a:tcPr marL="9318" marR="9318" marT="93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24398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2572</Words>
  <Application>Microsoft Office PowerPoint</Application>
  <PresentationFormat>Personalizado</PresentationFormat>
  <Paragraphs>535</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GERENCIA GENERAL DE SEGURIDAD CIUDADANA 2019</vt:lpstr>
      <vt:lpstr>GERENCIA GENERAL DE SEGURIDAD CIUDADANA – DIVISIÓN JURISDICCIONAL</vt:lpstr>
      <vt:lpstr>PRINCIPALES ACTIVIDADES DE LA GERENCIA GENERAL DE SEGURIDAD CIUDADANA 2018</vt:lpstr>
      <vt:lpstr>Presentación de PowerPoint</vt:lpstr>
      <vt:lpstr>Presentación de PowerPoint</vt:lpstr>
      <vt:lpstr>Presentación de PowerPoint</vt:lpstr>
      <vt:lpstr>Presentación de PowerPoint</vt:lpstr>
      <vt:lpstr>PARA MEJORAR EL SERVICIO DE SEGURIDAD CIUDADANA QUE SE NECESITA INVERTIR:</vt:lpstr>
      <vt:lpstr>AUMENTO DE FLOTA VEHICULAR</vt:lpstr>
      <vt:lpstr>CONSTRUCCIÓN DEL OBSERVATORIO DE SEGURIDAD CIUDADANA</vt:lpstr>
      <vt:lpstr>CONSTRUCCIÓN DEL OBSERVATORIO DE SEGURIDAD CIUDADANA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GERENCIA GENERAL DE SEGURIDAD CIUDADANA 2019</dc:title>
  <dc:creator>FRANK</dc:creator>
  <cp:lastModifiedBy>Gudalupe Rodriguez Moreno</cp:lastModifiedBy>
  <cp:revision>10</cp:revision>
  <dcterms:created xsi:type="dcterms:W3CDTF">2019-05-14T17:35:20Z</dcterms:created>
  <dcterms:modified xsi:type="dcterms:W3CDTF">2019-05-15T21:23:32Z</dcterms:modified>
</cp:coreProperties>
</file>