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85" r:id="rId4"/>
    <p:sldId id="276" r:id="rId5"/>
    <p:sldId id="277" r:id="rId6"/>
    <p:sldId id="292" r:id="rId7"/>
    <p:sldId id="261" r:id="rId8"/>
    <p:sldId id="279" r:id="rId9"/>
    <p:sldId id="291" r:id="rId10"/>
    <p:sldId id="301" r:id="rId11"/>
    <p:sldId id="290" r:id="rId12"/>
    <p:sldId id="293" r:id="rId13"/>
    <p:sldId id="295" r:id="rId14"/>
    <p:sldId id="294" r:id="rId15"/>
    <p:sldId id="298" r:id="rId16"/>
    <p:sldId id="287" r:id="rId17"/>
    <p:sldId id="288" r:id="rId18"/>
    <p:sldId id="299" r:id="rId19"/>
    <p:sldId id="300" r:id="rId20"/>
    <p:sldId id="270" r:id="rId2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152" autoAdjust="0"/>
    <p:restoredTop sz="96433" autoAdjust="0"/>
  </p:normalViewPr>
  <p:slideViewPr>
    <p:cSldViewPr snapToGrid="0">
      <p:cViewPr varScale="1">
        <p:scale>
          <a:sx n="87" d="100"/>
          <a:sy n="87" d="100"/>
        </p:scale>
        <p:origin x="-115" y="-120"/>
      </p:cViewPr>
      <p:guideLst>
        <p:guide orient="horz" pos="2160"/>
        <p:guide pos="384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809F5-F20A-4814-9A93-76DCD493AE77}" type="datetimeFigureOut">
              <a:rPr lang="es-PE" smtClean="0"/>
              <a:t>15/05/2019</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0D1B9-0966-4F55-80F1-53FD38AB7A2B}" type="slidenum">
              <a:rPr lang="es-PE" smtClean="0"/>
              <a:t>‹Nº›</a:t>
            </a:fld>
            <a:endParaRPr lang="es-PE"/>
          </a:p>
        </p:txBody>
      </p:sp>
    </p:spTree>
    <p:extLst>
      <p:ext uri="{BB962C8B-B14F-4D97-AF65-F5344CB8AC3E}">
        <p14:creationId xmlns:p14="http://schemas.microsoft.com/office/powerpoint/2010/main" val="6170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210D1B9-0966-4F55-80F1-53FD38AB7A2B}" type="slidenum">
              <a:rPr lang="es-PE" smtClean="0"/>
              <a:t>2</a:t>
            </a:fld>
            <a:endParaRPr lang="es-PE"/>
          </a:p>
        </p:txBody>
      </p:sp>
    </p:spTree>
    <p:extLst>
      <p:ext uri="{BB962C8B-B14F-4D97-AF65-F5344CB8AC3E}">
        <p14:creationId xmlns:p14="http://schemas.microsoft.com/office/powerpoint/2010/main" val="374584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210D1B9-0966-4F55-80F1-53FD38AB7A2B}" type="slidenum">
              <a:rPr lang="es-PE" smtClean="0"/>
              <a:t>20</a:t>
            </a:fld>
            <a:endParaRPr lang="es-PE"/>
          </a:p>
        </p:txBody>
      </p:sp>
    </p:spTree>
    <p:extLst>
      <p:ext uri="{BB962C8B-B14F-4D97-AF65-F5344CB8AC3E}">
        <p14:creationId xmlns:p14="http://schemas.microsoft.com/office/powerpoint/2010/main" val="183143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2B4E9DDE-23A6-4F49-A06C-14434FD5CB16}"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118094112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2B4E9DDE-23A6-4F49-A06C-14434FD5CB16}"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62616974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2B4E9DDE-23A6-4F49-A06C-14434FD5CB16}"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103090142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2B4E9DDE-23A6-4F49-A06C-14434FD5CB16}"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46967010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4E9DDE-23A6-4F49-A06C-14434FD5CB16}"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17510342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2B4E9DDE-23A6-4F49-A06C-14434FD5CB16}" type="datetimeFigureOut">
              <a:rPr lang="es-PE" smtClean="0"/>
              <a:t>15/05/2019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26915510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2B4E9DDE-23A6-4F49-A06C-14434FD5CB16}" type="datetimeFigureOut">
              <a:rPr lang="es-PE" smtClean="0"/>
              <a:t>15/05/2019</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36866975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2B4E9DDE-23A6-4F49-A06C-14434FD5CB16}" type="datetimeFigureOut">
              <a:rPr lang="es-PE" smtClean="0"/>
              <a:t>15/05/2019</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3865421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4E9DDE-23A6-4F49-A06C-14434FD5CB16}" type="datetimeFigureOut">
              <a:rPr lang="es-PE" smtClean="0"/>
              <a:t>15/05/2019</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4247414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4E9DDE-23A6-4F49-A06C-14434FD5CB16}" type="datetimeFigureOut">
              <a:rPr lang="es-PE" smtClean="0"/>
              <a:t>15/05/2019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32260183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4E9DDE-23A6-4F49-A06C-14434FD5CB16}" type="datetimeFigureOut">
              <a:rPr lang="es-PE" smtClean="0"/>
              <a:t>15/05/2019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9CFD15F-3CD9-497E-828C-9E1A6B024515}" type="slidenum">
              <a:rPr lang="es-PE" smtClean="0"/>
              <a:t>‹Nº›</a:t>
            </a:fld>
            <a:endParaRPr lang="es-PE"/>
          </a:p>
        </p:txBody>
      </p:sp>
    </p:spTree>
    <p:extLst>
      <p:ext uri="{BB962C8B-B14F-4D97-AF65-F5344CB8AC3E}">
        <p14:creationId xmlns:p14="http://schemas.microsoft.com/office/powerpoint/2010/main" val="6485021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E9DDE-23A6-4F49-A06C-14434FD5CB16}" type="datetimeFigureOut">
              <a:rPr lang="es-PE" smtClean="0"/>
              <a:t>15/05/2019</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FD15F-3CD9-497E-828C-9E1A6B024515}" type="slidenum">
              <a:rPr lang="es-PE" smtClean="0"/>
              <a:t>‹Nº›</a:t>
            </a:fld>
            <a:endParaRPr lang="es-PE"/>
          </a:p>
        </p:txBody>
      </p:sp>
    </p:spTree>
    <p:extLst>
      <p:ext uri="{BB962C8B-B14F-4D97-AF65-F5344CB8AC3E}">
        <p14:creationId xmlns:p14="http://schemas.microsoft.com/office/powerpoint/2010/main" val="240836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50947" y="2891922"/>
            <a:ext cx="9690101" cy="1324594"/>
          </a:xfrm>
        </p:spPr>
        <p:txBody>
          <a:bodyPr>
            <a:normAutofit fontScale="90000"/>
          </a:bodyPr>
          <a:lstStyle/>
          <a:p>
            <a:r>
              <a:rPr lang="es-PE" sz="3200" b="1" dirty="0" smtClean="0">
                <a:latin typeface="Algerian" panose="04020705040A02060702" pitchFamily="82" charset="0"/>
              </a:rPr>
              <a:t>RENDICION DE CUENTAS PERIODO 2018</a:t>
            </a:r>
            <a:r>
              <a:rPr lang="es-PE" sz="3200" dirty="0" smtClean="0">
                <a:latin typeface="Algerian" panose="04020705040A02060702" pitchFamily="82" charset="0"/>
              </a:rPr>
              <a:t/>
            </a:r>
            <a:br>
              <a:rPr lang="es-PE" sz="3200" dirty="0" smtClean="0">
                <a:latin typeface="Algerian" panose="04020705040A02060702" pitchFamily="82" charset="0"/>
              </a:rPr>
            </a:br>
            <a:r>
              <a:rPr lang="es-PE" sz="3200" dirty="0" smtClean="0">
                <a:latin typeface="Algerian" panose="04020705040A02060702" pitchFamily="82" charset="0"/>
              </a:rPr>
              <a:t/>
            </a:r>
            <a:br>
              <a:rPr lang="es-PE" sz="3200" dirty="0" smtClean="0">
                <a:latin typeface="Algerian" panose="04020705040A02060702" pitchFamily="82" charset="0"/>
              </a:rPr>
            </a:br>
            <a:r>
              <a:rPr lang="es-PE" sz="3200" b="1" dirty="0" smtClean="0">
                <a:latin typeface="Algerian" panose="04020705040A02060702" pitchFamily="82" charset="0"/>
              </a:rPr>
              <a:t>GERENCIA GERENCIAL DE ASENTAMIENTOS HUMANOS</a:t>
            </a:r>
            <a:endParaRPr lang="es-PE" sz="2800" b="1" dirty="0">
              <a:latin typeface="Algerian" panose="04020705040A02060702" pitchFamily="82" charset="0"/>
            </a:endParaRPr>
          </a:p>
        </p:txBody>
      </p:sp>
      <p:pic>
        <p:nvPicPr>
          <p:cNvPr id="1026" name="Imagen 11" descr="Resultado de imagen para LOGO MUNICALL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630" y="575114"/>
            <a:ext cx="132873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ítulo 2"/>
          <p:cNvSpPr txBox="1">
            <a:spLocks/>
          </p:cNvSpPr>
          <p:nvPr/>
        </p:nvSpPr>
        <p:spPr>
          <a:xfrm>
            <a:off x="3930648" y="2295063"/>
            <a:ext cx="4330701" cy="32568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2000" b="1" dirty="0" smtClean="0"/>
              <a:t>MUNICIPALIDAD PROVINCIAL DEL CALLAO</a:t>
            </a:r>
            <a:endParaRPr lang="es-PE" sz="2000" b="1" dirty="0"/>
          </a:p>
        </p:txBody>
      </p:sp>
      <p:grpSp>
        <p:nvGrpSpPr>
          <p:cNvPr id="16" name="Grupo 15"/>
          <p:cNvGrpSpPr/>
          <p:nvPr/>
        </p:nvGrpSpPr>
        <p:grpSpPr>
          <a:xfrm>
            <a:off x="-2" y="-25400"/>
            <a:ext cx="12192002" cy="6883400"/>
            <a:chOff x="-2" y="-25400"/>
            <a:chExt cx="12192002" cy="6883400"/>
          </a:xfrm>
        </p:grpSpPr>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8"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9"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0" name="Imagen 19"/>
            <p:cNvPicPr>
              <a:picLocks noChangeAspect="1"/>
            </p:cNvPicPr>
            <p:nvPr/>
          </p:nvPicPr>
          <p:blipFill rotWithShape="1">
            <a:blip r:embed="rId4">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Tree>
    <p:extLst>
      <p:ext uri="{BB962C8B-B14F-4D97-AF65-F5344CB8AC3E}">
        <p14:creationId xmlns:p14="http://schemas.microsoft.com/office/powerpoint/2010/main" val="40298635"/>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applause.wav"/>
          </p:stSnd>
        </p:sndAc>
      </p:transition>
    </mc:Choice>
    <mc:Fallback xmlns="">
      <p:transition spd="slow">
        <p:diamond/>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23" name="Título 4"/>
          <p:cNvSpPr>
            <a:spLocks noGrp="1"/>
          </p:cNvSpPr>
          <p:nvPr>
            <p:ph type="title"/>
          </p:nvPr>
        </p:nvSpPr>
        <p:spPr>
          <a:xfrm>
            <a:off x="801888" y="1215514"/>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p:cNvSpPr txBox="1">
            <a:spLocks/>
          </p:cNvSpPr>
          <p:nvPr/>
        </p:nvSpPr>
        <p:spPr>
          <a:xfrm>
            <a:off x="1250947" y="2426677"/>
            <a:ext cx="9690101" cy="23387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200" b="1" dirty="0" err="1" smtClean="0">
                <a:latin typeface="Algerian" panose="04020705040A02060702" pitchFamily="82" charset="0"/>
              </a:rPr>
              <a:t>Rendicion</a:t>
            </a:r>
            <a:r>
              <a:rPr lang="es-PE" sz="3200" b="1" dirty="0" smtClean="0">
                <a:latin typeface="Algerian" panose="04020705040A02060702" pitchFamily="82" charset="0"/>
              </a:rPr>
              <a:t> de cuentas</a:t>
            </a:r>
          </a:p>
          <a:p>
            <a:pPr algn="ctr"/>
            <a:endParaRPr lang="es-PE" sz="3200" b="1" dirty="0" smtClean="0">
              <a:latin typeface="Algerian" panose="04020705040A02060702" pitchFamily="82" charset="0"/>
            </a:endParaRPr>
          </a:p>
          <a:p>
            <a:pPr algn="ctr"/>
            <a:r>
              <a:rPr lang="es-PE" sz="3200" b="1" dirty="0" smtClean="0">
                <a:latin typeface="Algerian" panose="04020705040A02060702" pitchFamily="82" charset="0"/>
              </a:rPr>
              <a:t>PERIODO 2019:  enero - abril</a:t>
            </a:r>
            <a:r>
              <a:rPr lang="es-PE" sz="3200" dirty="0" smtClean="0">
                <a:latin typeface="Algerian" panose="04020705040A02060702" pitchFamily="82" charset="0"/>
              </a:rPr>
              <a:t/>
            </a:r>
            <a:br>
              <a:rPr lang="es-PE" sz="3200" dirty="0" smtClean="0">
                <a:latin typeface="Algerian" panose="04020705040A02060702" pitchFamily="82" charset="0"/>
              </a:rPr>
            </a:br>
            <a:endParaRPr lang="es-PE" sz="2800" b="1" dirty="0">
              <a:latin typeface="Algerian" panose="04020705040A02060702" pitchFamily="82" charset="0"/>
            </a:endParaRPr>
          </a:p>
        </p:txBody>
      </p:sp>
    </p:spTree>
    <p:extLst>
      <p:ext uri="{BB962C8B-B14F-4D97-AF65-F5344CB8AC3E}">
        <p14:creationId xmlns:p14="http://schemas.microsoft.com/office/powerpoint/2010/main" val="40861924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11" name="Marcador de contenido 2"/>
          <p:cNvSpPr>
            <a:spLocks noGrp="1"/>
          </p:cNvSpPr>
          <p:nvPr>
            <p:ph idx="1"/>
          </p:nvPr>
        </p:nvSpPr>
        <p:spPr>
          <a:xfrm>
            <a:off x="1583736" y="1906685"/>
            <a:ext cx="9024523" cy="416064"/>
          </a:xfrm>
        </p:spPr>
        <p:txBody>
          <a:bodyPr>
            <a:normAutofit lnSpcReduction="10000"/>
          </a:bodyPr>
          <a:lstStyle/>
          <a:p>
            <a:pPr marL="0" indent="0" algn="ctr">
              <a:buNone/>
            </a:pPr>
            <a:r>
              <a:rPr lang="es-PE" sz="2400" b="1" u="sng" dirty="0" smtClean="0"/>
              <a:t>MESAS DE TRABAJO REALIZADAS EN LOS AA.HH. A LA FECHA 2019</a:t>
            </a:r>
            <a:endParaRPr lang="es-PE" sz="2400" dirty="0"/>
          </a:p>
        </p:txBody>
      </p:sp>
      <p:sp>
        <p:nvSpPr>
          <p:cNvPr id="23" name="Título 4"/>
          <p:cNvSpPr>
            <a:spLocks noGrp="1"/>
          </p:cNvSpPr>
          <p:nvPr>
            <p:ph type="title"/>
          </p:nvPr>
        </p:nvSpPr>
        <p:spPr>
          <a:xfrm>
            <a:off x="801888" y="1215514"/>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arcador de contenido 2"/>
          <p:cNvSpPr txBox="1">
            <a:spLocks/>
          </p:cNvSpPr>
          <p:nvPr/>
        </p:nvSpPr>
        <p:spPr>
          <a:xfrm>
            <a:off x="1790700" y="2495151"/>
            <a:ext cx="8562975" cy="3124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S" sz="2000" dirty="0" smtClean="0"/>
              <a:t>Durante la presente gestión se ha implementado de forma innovativa, tomando en consideración las directivas emanadas por la alta dirección para la conformación de las Mesas de Trabajo en las en los AA.HH. de la provincia Constitucional del Callao</a:t>
            </a:r>
          </a:p>
          <a:p>
            <a:pPr marL="0" indent="0" algn="just">
              <a:lnSpc>
                <a:spcPct val="100000"/>
              </a:lnSpc>
              <a:spcBef>
                <a:spcPts val="0"/>
              </a:spcBef>
              <a:buFont typeface="Arial" panose="020B0604020202020204" pitchFamily="34" charset="0"/>
              <a:buNone/>
            </a:pPr>
            <a:r>
              <a:rPr lang="es-ES" sz="2000" dirty="0" smtClean="0"/>
              <a:t>Esto quiere decir que las oficinas de nuestra Gerencia General se ha trasladado a los AA.HH, con la finalidad de conocer la problemática situacional de los pueblos y sus moradores, teniendo una relación estrecha entre los funcionarios y servidores públicos con la población. Es decir nuestras oficinas se han trasladado a los Asentamientos Humanos para obviarles tiempo y dinero para la solución de sus peticiones.</a:t>
            </a:r>
            <a:endParaRPr lang="es-PE" sz="2000" dirty="0"/>
          </a:p>
        </p:txBody>
      </p:sp>
    </p:spTree>
    <p:extLst>
      <p:ext uri="{BB962C8B-B14F-4D97-AF65-F5344CB8AC3E}">
        <p14:creationId xmlns:p14="http://schemas.microsoft.com/office/powerpoint/2010/main" val="408226902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23" name="Título 4"/>
          <p:cNvSpPr>
            <a:spLocks noGrp="1"/>
          </p:cNvSpPr>
          <p:nvPr>
            <p:ph type="title"/>
          </p:nvPr>
        </p:nvSpPr>
        <p:spPr>
          <a:xfrm>
            <a:off x="801888" y="1215514"/>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arcador de contenido 2"/>
          <p:cNvSpPr txBox="1">
            <a:spLocks/>
          </p:cNvSpPr>
          <p:nvPr/>
        </p:nvSpPr>
        <p:spPr>
          <a:xfrm>
            <a:off x="2286265" y="1794823"/>
            <a:ext cx="7619473" cy="322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s-ES" sz="1800" b="1" dirty="0" smtClean="0"/>
              <a:t>AA.HH. 1RO DE NOVIEMBRE LOS ANGELITOS PACHACUTEC - VENTANILLA</a:t>
            </a:r>
            <a:endParaRPr lang="es-PE" sz="1800" b="1" dirty="0"/>
          </a:p>
        </p:txBody>
      </p:sp>
      <p:pic>
        <p:nvPicPr>
          <p:cNvPr id="7170" name="Picture 2" descr="20190306_164639"/>
          <p:cNvPicPr>
            <a:picLocks noChangeAspect="1" noChangeArrowheads="1"/>
          </p:cNvPicPr>
          <p:nvPr/>
        </p:nvPicPr>
        <p:blipFill>
          <a:blip r:embed="rId4" cstate="print">
            <a:extLst>
              <a:ext uri="{28A0092B-C50C-407E-A947-70E740481C1C}">
                <a14:useLocalDpi xmlns:a14="http://schemas.microsoft.com/office/drawing/2010/main" val="0"/>
              </a:ext>
            </a:extLst>
          </a:blip>
          <a:srcRect t="17778"/>
          <a:stretch>
            <a:fillRect/>
          </a:stretch>
        </p:blipFill>
        <p:spPr bwMode="auto">
          <a:xfrm>
            <a:off x="3088812" y="2322464"/>
            <a:ext cx="6020231" cy="3710036"/>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49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23" name="Título 4"/>
          <p:cNvSpPr>
            <a:spLocks noGrp="1"/>
          </p:cNvSpPr>
          <p:nvPr>
            <p:ph type="title"/>
          </p:nvPr>
        </p:nvSpPr>
        <p:spPr>
          <a:xfrm>
            <a:off x="801888" y="1215514"/>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2286265" y="1794823"/>
            <a:ext cx="7619473" cy="322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s-ES" sz="1800" b="1" dirty="0" smtClean="0"/>
              <a:t>AA.HH. UPIS LA LIBERTAD - PACHACUTEC - VENTANILLA</a:t>
            </a:r>
            <a:endParaRPr lang="es-PE" sz="1800" b="1" dirty="0"/>
          </a:p>
        </p:txBody>
      </p:sp>
      <p:pic>
        <p:nvPicPr>
          <p:cNvPr id="8194" name="Picture 2" descr="IMG-20190313-WA0026"/>
          <p:cNvPicPr>
            <a:picLocks noChangeAspect="1" noChangeArrowheads="1"/>
          </p:cNvPicPr>
          <p:nvPr/>
        </p:nvPicPr>
        <p:blipFill>
          <a:blip r:embed="rId4">
            <a:extLst>
              <a:ext uri="{28A0092B-C50C-407E-A947-70E740481C1C}">
                <a14:useLocalDpi xmlns:a14="http://schemas.microsoft.com/office/drawing/2010/main" val="0"/>
              </a:ext>
            </a:extLst>
          </a:blip>
          <a:srcRect t="21686" b="14061"/>
          <a:stretch>
            <a:fillRect/>
          </a:stretch>
        </p:blipFill>
        <p:spPr bwMode="auto">
          <a:xfrm>
            <a:off x="2286265" y="2314485"/>
            <a:ext cx="7677788" cy="3697205"/>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231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23" name="Título 4"/>
          <p:cNvSpPr>
            <a:spLocks noGrp="1"/>
          </p:cNvSpPr>
          <p:nvPr>
            <p:ph type="title"/>
          </p:nvPr>
        </p:nvSpPr>
        <p:spPr>
          <a:xfrm>
            <a:off x="801888" y="1215514"/>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2"/>
          <p:cNvSpPr txBox="1">
            <a:spLocks/>
          </p:cNvSpPr>
          <p:nvPr/>
        </p:nvSpPr>
        <p:spPr>
          <a:xfrm>
            <a:off x="2286265" y="1794823"/>
            <a:ext cx="7619473" cy="322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s-ES" sz="1800" b="1" dirty="0" smtClean="0"/>
              <a:t>AA.HH. 8 DE AGOSTO - PACHACUTEC - VENTANILLA</a:t>
            </a:r>
            <a:endParaRPr lang="es-PE" sz="1800" b="1" dirty="0"/>
          </a:p>
        </p:txBody>
      </p:sp>
      <p:pic>
        <p:nvPicPr>
          <p:cNvPr id="9218" name="Picture 2" descr="IMG-20190327-WA0001"/>
          <p:cNvPicPr>
            <a:picLocks noChangeAspect="1" noChangeArrowheads="1"/>
          </p:cNvPicPr>
          <p:nvPr/>
        </p:nvPicPr>
        <p:blipFill>
          <a:blip r:embed="rId4">
            <a:lum bright="20000"/>
            <a:extLst>
              <a:ext uri="{28A0092B-C50C-407E-A947-70E740481C1C}">
                <a14:useLocalDpi xmlns:a14="http://schemas.microsoft.com/office/drawing/2010/main" val="0"/>
              </a:ext>
            </a:extLst>
          </a:blip>
          <a:srcRect t="7059" b="890"/>
          <a:stretch>
            <a:fillRect/>
          </a:stretch>
        </p:blipFill>
        <p:spPr bwMode="auto">
          <a:xfrm>
            <a:off x="3330800" y="2233139"/>
            <a:ext cx="5530396" cy="3815726"/>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638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23" name="Título 4"/>
          <p:cNvSpPr>
            <a:spLocks noGrp="1"/>
          </p:cNvSpPr>
          <p:nvPr>
            <p:ph type="title"/>
          </p:nvPr>
        </p:nvSpPr>
        <p:spPr>
          <a:xfrm>
            <a:off x="801888" y="1215514"/>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p:cNvSpPr txBox="1">
            <a:spLocks/>
          </p:cNvSpPr>
          <p:nvPr/>
        </p:nvSpPr>
        <p:spPr>
          <a:xfrm>
            <a:off x="2286265" y="1794823"/>
            <a:ext cx="7619473" cy="322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s-ES" sz="1800" b="1" dirty="0" smtClean="0"/>
              <a:t>AA.HH. BUENA VISTA - PACHACUTEC - VENTANILLA</a:t>
            </a:r>
            <a:endParaRPr lang="es-PE" sz="1800" b="1" dirty="0"/>
          </a:p>
        </p:txBody>
      </p:sp>
      <p:pic>
        <p:nvPicPr>
          <p:cNvPr id="10242" name="Picture 2" descr="IMG-20190327-WA0024"/>
          <p:cNvPicPr>
            <a:picLocks noChangeAspect="1" noChangeArrowheads="1"/>
          </p:cNvPicPr>
          <p:nvPr/>
        </p:nvPicPr>
        <p:blipFill>
          <a:blip r:embed="rId4">
            <a:extLst>
              <a:ext uri="{28A0092B-C50C-407E-A947-70E740481C1C}">
                <a14:useLocalDpi xmlns:a14="http://schemas.microsoft.com/office/drawing/2010/main" val="0"/>
              </a:ext>
            </a:extLst>
          </a:blip>
          <a:srcRect t="26089" b="13048"/>
          <a:stretch>
            <a:fillRect/>
          </a:stretch>
        </p:blipFill>
        <p:spPr bwMode="auto">
          <a:xfrm>
            <a:off x="1991930" y="2322463"/>
            <a:ext cx="8135515" cy="3710037"/>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3188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11" name="Marcador de contenido 2"/>
          <p:cNvSpPr>
            <a:spLocks noGrp="1"/>
          </p:cNvSpPr>
          <p:nvPr>
            <p:ph idx="1"/>
          </p:nvPr>
        </p:nvSpPr>
        <p:spPr>
          <a:xfrm>
            <a:off x="2184401" y="1994701"/>
            <a:ext cx="7810506" cy="416064"/>
          </a:xfrm>
        </p:spPr>
        <p:txBody>
          <a:bodyPr>
            <a:normAutofit lnSpcReduction="10000"/>
          </a:bodyPr>
          <a:lstStyle/>
          <a:p>
            <a:pPr marL="0" indent="0" algn="ctr">
              <a:buNone/>
            </a:pPr>
            <a:r>
              <a:rPr lang="es-PE" sz="2400" b="1" u="sng" dirty="0" smtClean="0"/>
              <a:t>TITULOS DE PROPIEDAD 2019</a:t>
            </a:r>
            <a:endParaRPr lang="es-PE" sz="2400" dirty="0"/>
          </a:p>
        </p:txBody>
      </p:sp>
      <p:sp>
        <p:nvSpPr>
          <p:cNvPr id="23"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2"/>
          <p:cNvSpPr txBox="1">
            <a:spLocks/>
          </p:cNvSpPr>
          <p:nvPr/>
        </p:nvSpPr>
        <p:spPr>
          <a:xfrm>
            <a:off x="1473234" y="2755168"/>
            <a:ext cx="9385266" cy="1678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S" sz="2600" dirty="0" smtClean="0"/>
              <a:t>Durante el presente año tenemos proyectada la entrega de 1,635 Títulos de Propiedad desglosándose este de la siguiente manera:</a:t>
            </a:r>
          </a:p>
          <a:p>
            <a:pPr marL="0" indent="0" algn="just">
              <a:lnSpc>
                <a:spcPct val="100000"/>
              </a:lnSpc>
              <a:spcBef>
                <a:spcPts val="0"/>
              </a:spcBef>
              <a:buFont typeface="Arial" panose="020B0604020202020204" pitchFamily="34" charset="0"/>
              <a:buNone/>
            </a:pPr>
            <a:r>
              <a:rPr lang="es-ES" sz="2600" dirty="0" smtClean="0"/>
              <a:t>* 1er semestre 694 Títulos de Propiedad.</a:t>
            </a:r>
          </a:p>
          <a:p>
            <a:pPr marL="0" indent="0" algn="just">
              <a:lnSpc>
                <a:spcPct val="100000"/>
              </a:lnSpc>
              <a:spcBef>
                <a:spcPts val="0"/>
              </a:spcBef>
              <a:buNone/>
            </a:pPr>
            <a:r>
              <a:rPr lang="es-ES" sz="2600" dirty="0" smtClean="0"/>
              <a:t>* 2do semestre 941 </a:t>
            </a:r>
            <a:r>
              <a:rPr lang="es-ES" sz="2600" dirty="0"/>
              <a:t>Títulos de </a:t>
            </a:r>
            <a:r>
              <a:rPr lang="es-ES" sz="2600" dirty="0" smtClean="0"/>
              <a:t>Propiedad</a:t>
            </a:r>
            <a:r>
              <a:rPr lang="es-ES" sz="2600" dirty="0"/>
              <a:t>.</a:t>
            </a:r>
            <a:endParaRPr lang="es-PE" sz="2600" dirty="0"/>
          </a:p>
        </p:txBody>
      </p:sp>
    </p:spTree>
    <p:extLst>
      <p:ext uri="{BB962C8B-B14F-4D97-AF65-F5344CB8AC3E}">
        <p14:creationId xmlns:p14="http://schemas.microsoft.com/office/powerpoint/2010/main" val="225942659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11" name="Marcador de contenido 2"/>
          <p:cNvSpPr>
            <a:spLocks noGrp="1"/>
          </p:cNvSpPr>
          <p:nvPr>
            <p:ph idx="1"/>
          </p:nvPr>
        </p:nvSpPr>
        <p:spPr>
          <a:xfrm>
            <a:off x="2184401" y="1994701"/>
            <a:ext cx="7810506" cy="416064"/>
          </a:xfrm>
        </p:spPr>
        <p:txBody>
          <a:bodyPr>
            <a:noAutofit/>
          </a:bodyPr>
          <a:lstStyle/>
          <a:p>
            <a:pPr marL="0" indent="0" algn="ctr">
              <a:buNone/>
            </a:pPr>
            <a:r>
              <a:rPr lang="es-PE" b="1" u="sng" dirty="0" smtClean="0"/>
              <a:t>CONSTANCIA DE POSESIÓN 2019</a:t>
            </a:r>
            <a:endParaRPr lang="es-PE" dirty="0"/>
          </a:p>
        </p:txBody>
      </p:sp>
      <p:sp>
        <p:nvSpPr>
          <p:cNvPr id="23"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arcador de contenido 2"/>
          <p:cNvSpPr txBox="1">
            <a:spLocks/>
          </p:cNvSpPr>
          <p:nvPr/>
        </p:nvSpPr>
        <p:spPr>
          <a:xfrm>
            <a:off x="1661220" y="2813400"/>
            <a:ext cx="8869555" cy="2992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s-ES" sz="2400" dirty="0" smtClean="0"/>
              <a:t>Durante el presente año se ha proyectado la entrega de 6,600 </a:t>
            </a:r>
            <a:r>
              <a:rPr lang="es-ES" sz="2400" dirty="0"/>
              <a:t>Constancias de </a:t>
            </a:r>
            <a:r>
              <a:rPr lang="es-ES" sz="2400" dirty="0" smtClean="0"/>
              <a:t>Posesión detallándose de la siguiente manera:</a:t>
            </a:r>
          </a:p>
          <a:p>
            <a:pPr marL="0" indent="0" algn="just">
              <a:lnSpc>
                <a:spcPct val="100000"/>
              </a:lnSpc>
              <a:spcBef>
                <a:spcPts val="0"/>
              </a:spcBef>
              <a:buFont typeface="Arial" panose="020B0604020202020204" pitchFamily="34" charset="0"/>
              <a:buNone/>
            </a:pPr>
            <a:endParaRPr lang="es-ES" sz="2400" dirty="0" smtClean="0"/>
          </a:p>
          <a:p>
            <a:pPr marL="0" indent="0" algn="just">
              <a:lnSpc>
                <a:spcPct val="100000"/>
              </a:lnSpc>
              <a:spcBef>
                <a:spcPts val="0"/>
              </a:spcBef>
              <a:buFont typeface="Arial" panose="020B0604020202020204" pitchFamily="34" charset="0"/>
              <a:buNone/>
            </a:pPr>
            <a:r>
              <a:rPr lang="es-ES" sz="2400" dirty="0" smtClean="0"/>
              <a:t>* Hasta el mes de abril se hizo la entrega de 1,794 Constancias de Posesión, entre individuales y masivas</a:t>
            </a:r>
          </a:p>
          <a:p>
            <a:pPr marL="0" indent="0" algn="just">
              <a:lnSpc>
                <a:spcPct val="100000"/>
              </a:lnSpc>
              <a:spcBef>
                <a:spcPts val="0"/>
              </a:spcBef>
              <a:buFont typeface="Arial" panose="020B0604020202020204" pitchFamily="34" charset="0"/>
              <a:buNone/>
            </a:pPr>
            <a:r>
              <a:rPr lang="es-ES" sz="2400" dirty="0" smtClean="0"/>
              <a:t>* Proyectándose al mes de Diciembre en efectuar la entrega 4,806 </a:t>
            </a:r>
            <a:r>
              <a:rPr lang="es-ES" sz="2400" dirty="0"/>
              <a:t>Constancias de Posesión entre individual y </a:t>
            </a:r>
            <a:r>
              <a:rPr lang="es-ES" sz="2400" dirty="0" smtClean="0"/>
              <a:t>masiva.</a:t>
            </a:r>
            <a:endParaRPr lang="es-PE" sz="2400" dirty="0"/>
          </a:p>
        </p:txBody>
      </p:sp>
    </p:spTree>
    <p:extLst>
      <p:ext uri="{BB962C8B-B14F-4D97-AF65-F5344CB8AC3E}">
        <p14:creationId xmlns:p14="http://schemas.microsoft.com/office/powerpoint/2010/main" val="45786035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23"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844" y="1828604"/>
            <a:ext cx="6308307" cy="4203896"/>
          </a:xfrm>
          <a:prstGeom prst="rect">
            <a:avLst/>
          </a:prstGeom>
          <a:ln w="25400">
            <a:solidFill>
              <a:schemeClr val="accent1"/>
            </a:solidFill>
          </a:ln>
        </p:spPr>
      </p:pic>
    </p:spTree>
    <p:extLst>
      <p:ext uri="{BB962C8B-B14F-4D97-AF65-F5344CB8AC3E}">
        <p14:creationId xmlns:p14="http://schemas.microsoft.com/office/powerpoint/2010/main" val="123518337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5400"/>
            <a:ext cx="12192002" cy="6883400"/>
            <a:chOff x="-2" y="-25400"/>
            <a:chExt cx="12192002" cy="6883400"/>
          </a:xfrm>
        </p:grpSpPr>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20"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21"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23"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4"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21477" r="13161"/>
          <a:stretch/>
        </p:blipFill>
        <p:spPr>
          <a:xfrm>
            <a:off x="4285245" y="1867392"/>
            <a:ext cx="3621506" cy="4155574"/>
          </a:xfrm>
          <a:prstGeom prst="rect">
            <a:avLst/>
          </a:prstGeom>
          <a:ln w="25400">
            <a:solidFill>
              <a:schemeClr val="accent1"/>
            </a:solidFill>
          </a:ln>
        </p:spPr>
      </p:pic>
    </p:spTree>
    <p:extLst>
      <p:ext uri="{BB962C8B-B14F-4D97-AF65-F5344CB8AC3E}">
        <p14:creationId xmlns:p14="http://schemas.microsoft.com/office/powerpoint/2010/main" val="17911142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310569" y="660232"/>
            <a:ext cx="3760404" cy="311795"/>
          </a:xfrm>
        </p:spPr>
        <p:txBody>
          <a:bodyPr>
            <a:normAutofit/>
          </a:bodyPr>
          <a:lstStyle/>
          <a:p>
            <a:pPr algn="ctr"/>
            <a:r>
              <a:rPr lang="es-PE" sz="1600" b="1" dirty="0">
                <a:latin typeface="Arial Black" panose="020B0A04020102020204" pitchFamily="34" charset="0"/>
              </a:rPr>
              <a:t>ORGANIGRAMA </a:t>
            </a:r>
            <a:r>
              <a:rPr lang="es-PE" sz="1600" b="1" dirty="0" smtClean="0">
                <a:latin typeface="Arial Black" panose="020B0A04020102020204" pitchFamily="34" charset="0"/>
              </a:rPr>
              <a:t>ESTRUCTURAL</a:t>
            </a:r>
            <a:endParaRPr lang="es-PE" sz="1600" dirty="0">
              <a:latin typeface="Arial Black" panose="020B0A04020102020204" pitchFamily="34" charset="0"/>
            </a:endParaRPr>
          </a:p>
        </p:txBody>
      </p:sp>
      <p:grpSp>
        <p:nvGrpSpPr>
          <p:cNvPr id="2" name="Grupo 1"/>
          <p:cNvGrpSpPr/>
          <p:nvPr/>
        </p:nvGrpSpPr>
        <p:grpSpPr>
          <a:xfrm>
            <a:off x="150296" y="1273818"/>
            <a:ext cx="11794232" cy="4656582"/>
            <a:chOff x="150296" y="1273818"/>
            <a:chExt cx="11794232" cy="4656582"/>
          </a:xfrm>
        </p:grpSpPr>
        <p:sp>
          <p:nvSpPr>
            <p:cNvPr id="11" name="1 Rectángulo redondeado"/>
            <p:cNvSpPr/>
            <p:nvPr/>
          </p:nvSpPr>
          <p:spPr>
            <a:xfrm>
              <a:off x="4408767" y="1273818"/>
              <a:ext cx="3545134" cy="800079"/>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2000" b="1" dirty="0">
                  <a:ea typeface="Calibri"/>
                  <a:cs typeface="Times New Roman"/>
                </a:rPr>
                <a:t>GERENCIA GENERAL</a:t>
              </a:r>
            </a:p>
            <a:p>
              <a:pPr algn="ctr">
                <a:defRPr/>
              </a:pPr>
              <a:r>
                <a:rPr lang="es-PE" sz="2000" b="1" dirty="0">
                  <a:ea typeface="Calibri"/>
                  <a:cs typeface="Times New Roman"/>
                </a:rPr>
                <a:t>ASENTAMIENTOS HUMANOS</a:t>
              </a:r>
            </a:p>
          </p:txBody>
        </p:sp>
        <p:sp>
          <p:nvSpPr>
            <p:cNvPr id="12" name="10 Rectángulo redondeado"/>
            <p:cNvSpPr/>
            <p:nvPr/>
          </p:nvSpPr>
          <p:spPr>
            <a:xfrm>
              <a:off x="965532" y="2892032"/>
              <a:ext cx="2808287" cy="72810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400" b="1" dirty="0">
                  <a:ea typeface="Calibri"/>
                  <a:cs typeface="Times New Roman"/>
                </a:rPr>
                <a:t>GERENCIA DE HABILITACIÓN URBANA</a:t>
              </a:r>
            </a:p>
          </p:txBody>
        </p:sp>
        <p:sp>
          <p:nvSpPr>
            <p:cNvPr id="16" name="3 Rectángulo"/>
            <p:cNvSpPr/>
            <p:nvPr/>
          </p:nvSpPr>
          <p:spPr>
            <a:xfrm>
              <a:off x="150296" y="5256030"/>
              <a:ext cx="960047" cy="66675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s-PE" sz="1000" dirty="0">
                  <a:ea typeface="Calibri"/>
                  <a:cs typeface="Times New Roman"/>
                </a:rPr>
                <a:t>AREA</a:t>
              </a:r>
            </a:p>
            <a:p>
              <a:pPr algn="ctr">
                <a:spcAft>
                  <a:spcPts val="0"/>
                </a:spcAft>
                <a:defRPr/>
              </a:pPr>
              <a:r>
                <a:rPr lang="es-PE" sz="1000" dirty="0">
                  <a:ea typeface="Calibri"/>
                  <a:cs typeface="Times New Roman"/>
                </a:rPr>
                <a:t>CARTOGRÁFIA</a:t>
              </a:r>
            </a:p>
          </p:txBody>
        </p:sp>
        <p:sp>
          <p:nvSpPr>
            <p:cNvPr id="17" name="12 Rectángulo"/>
            <p:cNvSpPr/>
            <p:nvPr/>
          </p:nvSpPr>
          <p:spPr>
            <a:xfrm>
              <a:off x="1353375" y="5256030"/>
              <a:ext cx="890171" cy="66675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000" dirty="0">
                  <a:ea typeface="Calibri"/>
                  <a:cs typeface="Times New Roman"/>
                </a:rPr>
                <a:t>AREA</a:t>
              </a:r>
            </a:p>
            <a:p>
              <a:pPr algn="ctr">
                <a:defRPr/>
              </a:pPr>
              <a:r>
                <a:rPr lang="es-PE" sz="1000" dirty="0">
                  <a:ea typeface="Calibri"/>
                  <a:cs typeface="Times New Roman"/>
                </a:rPr>
                <a:t>INSPECTORES</a:t>
              </a:r>
            </a:p>
          </p:txBody>
        </p:sp>
        <p:sp>
          <p:nvSpPr>
            <p:cNvPr id="18" name="13 Rectángulo"/>
            <p:cNvSpPr/>
            <p:nvPr/>
          </p:nvSpPr>
          <p:spPr>
            <a:xfrm>
              <a:off x="2482430" y="5256029"/>
              <a:ext cx="879285" cy="66675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0"/>
                </a:spcAft>
                <a:defRPr/>
              </a:pPr>
              <a:endParaRPr lang="es-PE" sz="1000" dirty="0" smtClean="0">
                <a:ea typeface="Calibri"/>
                <a:cs typeface="Times New Roman"/>
              </a:endParaRPr>
            </a:p>
            <a:p>
              <a:pPr algn="ctr">
                <a:spcAft>
                  <a:spcPts val="0"/>
                </a:spcAft>
                <a:defRPr/>
              </a:pPr>
              <a:r>
                <a:rPr lang="es-PE" sz="1000" dirty="0">
                  <a:ea typeface="Calibri"/>
                  <a:cs typeface="Times New Roman"/>
                </a:rPr>
                <a:t>AREA</a:t>
              </a:r>
            </a:p>
            <a:p>
              <a:pPr algn="ctr">
                <a:spcAft>
                  <a:spcPts val="0"/>
                </a:spcAft>
                <a:defRPr/>
              </a:pPr>
              <a:r>
                <a:rPr lang="es-PE" sz="1000" dirty="0">
                  <a:ea typeface="Calibri"/>
                  <a:cs typeface="Times New Roman"/>
                </a:rPr>
                <a:t>TOPOGRÁFIA </a:t>
              </a:r>
            </a:p>
          </p:txBody>
        </p:sp>
        <p:sp>
          <p:nvSpPr>
            <p:cNvPr id="19" name="11 Rectángulo"/>
            <p:cNvSpPr/>
            <p:nvPr/>
          </p:nvSpPr>
          <p:spPr>
            <a:xfrm>
              <a:off x="3568980" y="5263650"/>
              <a:ext cx="839787" cy="66675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000" dirty="0">
                  <a:ea typeface="Calibri"/>
                  <a:cs typeface="Times New Roman"/>
                </a:rPr>
                <a:t>AREA</a:t>
              </a:r>
            </a:p>
            <a:p>
              <a:pPr algn="ctr">
                <a:defRPr/>
              </a:pPr>
              <a:r>
                <a:rPr lang="es-PE" sz="1000" dirty="0">
                  <a:ea typeface="Calibri"/>
                  <a:cs typeface="Times New Roman"/>
                </a:rPr>
                <a:t>TÉCNICA</a:t>
              </a:r>
            </a:p>
          </p:txBody>
        </p:sp>
        <p:sp>
          <p:nvSpPr>
            <p:cNvPr id="20" name="10 Rectángulo redondeado"/>
            <p:cNvSpPr/>
            <p:nvPr/>
          </p:nvSpPr>
          <p:spPr>
            <a:xfrm>
              <a:off x="8613321" y="2892032"/>
              <a:ext cx="2640650" cy="72810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400" b="1" dirty="0">
                  <a:ea typeface="Calibri"/>
                  <a:cs typeface="Times New Roman"/>
                </a:rPr>
                <a:t>GERENCIA DE FORMALIZACIÓN Y REGULACIÓN DE LA PROPIEDAD</a:t>
              </a:r>
            </a:p>
          </p:txBody>
        </p:sp>
        <p:sp>
          <p:nvSpPr>
            <p:cNvPr id="23" name="32 Rectángulo"/>
            <p:cNvSpPr/>
            <p:nvPr/>
          </p:nvSpPr>
          <p:spPr>
            <a:xfrm>
              <a:off x="9184345" y="5207032"/>
              <a:ext cx="1498600" cy="617793"/>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000" dirty="0">
                  <a:ea typeface="Calibri"/>
                  <a:cs typeface="Times New Roman"/>
                </a:rPr>
                <a:t>AREA</a:t>
              </a:r>
            </a:p>
            <a:p>
              <a:pPr algn="ctr">
                <a:defRPr/>
              </a:pPr>
              <a:r>
                <a:rPr lang="es-PE" sz="1000" dirty="0">
                  <a:ea typeface="Calibri"/>
                  <a:cs typeface="Times New Roman"/>
                </a:rPr>
                <a:t>RECONOCIMIENTOS JUNTAS DIRECTIVAS</a:t>
              </a:r>
            </a:p>
          </p:txBody>
        </p:sp>
        <p:cxnSp>
          <p:nvCxnSpPr>
            <p:cNvPr id="25" name="Conector recto 24"/>
            <p:cNvCxnSpPr>
              <a:stCxn id="11" idx="2"/>
            </p:cNvCxnSpPr>
            <p:nvPr/>
          </p:nvCxnSpPr>
          <p:spPr>
            <a:xfrm>
              <a:off x="6181334" y="2073897"/>
              <a:ext cx="9449" cy="943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a:stCxn id="12" idx="0"/>
            </p:cNvCxnSpPr>
            <p:nvPr/>
          </p:nvCxnSpPr>
          <p:spPr>
            <a:xfrm flipV="1">
              <a:off x="2369676" y="2442030"/>
              <a:ext cx="0" cy="45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a:stCxn id="20" idx="0"/>
            </p:cNvCxnSpPr>
            <p:nvPr/>
          </p:nvCxnSpPr>
          <p:spPr>
            <a:xfrm flipV="1">
              <a:off x="9933646" y="2442030"/>
              <a:ext cx="0" cy="45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2369675" y="2442029"/>
              <a:ext cx="7563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a:stCxn id="12" idx="2"/>
            </p:cNvCxnSpPr>
            <p:nvPr/>
          </p:nvCxnSpPr>
          <p:spPr>
            <a:xfrm>
              <a:off x="2369676" y="3620135"/>
              <a:ext cx="0" cy="423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p:cNvCxnSpPr>
              <a:stCxn id="17" idx="0"/>
            </p:cNvCxnSpPr>
            <p:nvPr/>
          </p:nvCxnSpPr>
          <p:spPr>
            <a:xfrm flipH="1" flipV="1">
              <a:off x="1798460" y="4997450"/>
              <a:ext cx="1" cy="258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p:cNvCxnSpPr>
              <a:stCxn id="18" idx="0"/>
            </p:cNvCxnSpPr>
            <p:nvPr/>
          </p:nvCxnSpPr>
          <p:spPr>
            <a:xfrm flipH="1" flipV="1">
              <a:off x="2922072" y="5003980"/>
              <a:ext cx="1" cy="252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p:cNvCxnSpPr>
              <a:stCxn id="19" idx="0"/>
            </p:cNvCxnSpPr>
            <p:nvPr/>
          </p:nvCxnSpPr>
          <p:spPr>
            <a:xfrm flipH="1" flipV="1">
              <a:off x="3988873" y="4989830"/>
              <a:ext cx="1" cy="273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p:cNvCxnSpPr>
              <a:stCxn id="16" idx="0"/>
            </p:cNvCxnSpPr>
            <p:nvPr/>
          </p:nvCxnSpPr>
          <p:spPr>
            <a:xfrm flipH="1" flipV="1">
              <a:off x="630319" y="4997450"/>
              <a:ext cx="1" cy="258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630319" y="5003980"/>
              <a:ext cx="33585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2369675" y="4604457"/>
              <a:ext cx="0" cy="392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p:cNvCxnSpPr>
              <a:stCxn id="20" idx="2"/>
            </p:cNvCxnSpPr>
            <p:nvPr/>
          </p:nvCxnSpPr>
          <p:spPr>
            <a:xfrm>
              <a:off x="9933646" y="3620135"/>
              <a:ext cx="0" cy="423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8625417" y="3786304"/>
              <a:ext cx="26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62"/>
            <p:cNvCxnSpPr>
              <a:endCxn id="23" idx="0"/>
            </p:cNvCxnSpPr>
            <p:nvPr/>
          </p:nvCxnSpPr>
          <p:spPr>
            <a:xfrm flipH="1">
              <a:off x="9933645" y="4182365"/>
              <a:ext cx="1" cy="1024667"/>
            </a:xfrm>
            <a:prstGeom prst="line">
              <a:avLst/>
            </a:prstGeom>
          </p:spPr>
          <p:style>
            <a:lnRef idx="1">
              <a:schemeClr val="accent1"/>
            </a:lnRef>
            <a:fillRef idx="0">
              <a:schemeClr val="accent1"/>
            </a:fillRef>
            <a:effectRef idx="0">
              <a:schemeClr val="accent1"/>
            </a:effectRef>
            <a:fontRef idx="minor">
              <a:schemeClr val="tx1"/>
            </a:fontRef>
          </p:style>
        </p:cxnSp>
        <p:sp>
          <p:nvSpPr>
            <p:cNvPr id="48" name="31 Rectángulo"/>
            <p:cNvSpPr/>
            <p:nvPr/>
          </p:nvSpPr>
          <p:spPr>
            <a:xfrm>
              <a:off x="10582453" y="4563337"/>
              <a:ext cx="1362075" cy="51593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000" dirty="0">
                  <a:ea typeface="Calibri"/>
                  <a:cs typeface="Times New Roman"/>
                </a:rPr>
                <a:t>AREA</a:t>
              </a:r>
            </a:p>
            <a:p>
              <a:pPr algn="ctr">
                <a:defRPr/>
              </a:pPr>
              <a:r>
                <a:rPr lang="es-PE" sz="1000" dirty="0">
                  <a:ea typeface="Calibri"/>
                  <a:cs typeface="Times New Roman"/>
                </a:rPr>
                <a:t>TITULO DE PROPIEDAD</a:t>
              </a:r>
            </a:p>
          </p:txBody>
        </p:sp>
        <p:cxnSp>
          <p:nvCxnSpPr>
            <p:cNvPr id="50" name="Conector recto 49"/>
            <p:cNvCxnSpPr>
              <a:stCxn id="48" idx="0"/>
            </p:cNvCxnSpPr>
            <p:nvPr/>
          </p:nvCxnSpPr>
          <p:spPr>
            <a:xfrm flipV="1">
              <a:off x="11263491" y="3786304"/>
              <a:ext cx="0" cy="777033"/>
            </a:xfrm>
            <a:prstGeom prst="line">
              <a:avLst/>
            </a:prstGeom>
          </p:spPr>
          <p:style>
            <a:lnRef idx="1">
              <a:schemeClr val="accent1"/>
            </a:lnRef>
            <a:fillRef idx="0">
              <a:schemeClr val="accent1"/>
            </a:fillRef>
            <a:effectRef idx="0">
              <a:schemeClr val="accent1"/>
            </a:effectRef>
            <a:fontRef idx="minor">
              <a:schemeClr val="tx1"/>
            </a:fontRef>
          </p:style>
        </p:cxnSp>
        <p:sp>
          <p:nvSpPr>
            <p:cNvPr id="52" name="57 Rectángulo redondeado"/>
            <p:cNvSpPr/>
            <p:nvPr/>
          </p:nvSpPr>
          <p:spPr>
            <a:xfrm>
              <a:off x="5520416" y="2872981"/>
              <a:ext cx="1344389" cy="350077"/>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s-PE" sz="1000" dirty="0" smtClean="0">
                  <a:ea typeface="Calibri"/>
                  <a:cs typeface="Times New Roman"/>
                </a:rPr>
                <a:t>SECRETARIA </a:t>
              </a:r>
              <a:endParaRPr lang="es-PE" sz="1000" dirty="0">
                <a:ea typeface="Calibri"/>
                <a:cs typeface="Times New Roman"/>
              </a:endParaRPr>
            </a:p>
          </p:txBody>
        </p:sp>
        <p:cxnSp>
          <p:nvCxnSpPr>
            <p:cNvPr id="55" name="Conector recto 54"/>
            <p:cNvCxnSpPr>
              <a:stCxn id="52" idx="2"/>
            </p:cNvCxnSpPr>
            <p:nvPr/>
          </p:nvCxnSpPr>
          <p:spPr>
            <a:xfrm flipH="1">
              <a:off x="6190771" y="3223058"/>
              <a:ext cx="1840" cy="222904"/>
            </a:xfrm>
            <a:prstGeom prst="line">
              <a:avLst/>
            </a:prstGeom>
          </p:spPr>
          <p:style>
            <a:lnRef idx="1">
              <a:schemeClr val="accent1"/>
            </a:lnRef>
            <a:fillRef idx="0">
              <a:schemeClr val="accent1"/>
            </a:fillRef>
            <a:effectRef idx="0">
              <a:schemeClr val="accent1"/>
            </a:effectRef>
            <a:fontRef idx="minor">
              <a:schemeClr val="tx1"/>
            </a:fontRef>
          </p:style>
        </p:cxnSp>
        <p:sp>
          <p:nvSpPr>
            <p:cNvPr id="75" name="57 Rectángulo redondeado"/>
            <p:cNvSpPr/>
            <p:nvPr/>
          </p:nvSpPr>
          <p:spPr>
            <a:xfrm>
              <a:off x="5177963" y="3452099"/>
              <a:ext cx="2031216" cy="45993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000" dirty="0">
                  <a:ea typeface="Calibri"/>
                  <a:cs typeface="Times New Roman"/>
                </a:rPr>
                <a:t>COORDINADOR ADMINISTRATIVO </a:t>
              </a:r>
              <a:r>
                <a:rPr lang="es-PE" sz="1000" dirty="0" smtClean="0">
                  <a:ea typeface="Calibri"/>
                  <a:cs typeface="Times New Roman"/>
                </a:rPr>
                <a:t>Y OPERATIVO </a:t>
              </a:r>
              <a:endParaRPr lang="es-PE" sz="1000" dirty="0">
                <a:ea typeface="Calibri"/>
                <a:cs typeface="Times New Roman"/>
              </a:endParaRPr>
            </a:p>
          </p:txBody>
        </p:sp>
        <p:sp>
          <p:nvSpPr>
            <p:cNvPr id="76" name="57 Rectángulo redondeado"/>
            <p:cNvSpPr/>
            <p:nvPr/>
          </p:nvSpPr>
          <p:spPr>
            <a:xfrm>
              <a:off x="1354067" y="4026105"/>
              <a:ext cx="2031216" cy="572919"/>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000" dirty="0">
                  <a:ea typeface="Calibri"/>
                  <a:cs typeface="Times New Roman"/>
                </a:rPr>
                <a:t>COORDINADOR ADMINISTRATIVO </a:t>
              </a:r>
              <a:r>
                <a:rPr lang="es-PE" sz="1000" dirty="0" smtClean="0">
                  <a:ea typeface="Calibri"/>
                  <a:cs typeface="Times New Roman"/>
                </a:rPr>
                <a:t>Y OPERATIVO </a:t>
              </a:r>
              <a:endParaRPr lang="es-PE" sz="1000" dirty="0">
                <a:ea typeface="Calibri"/>
                <a:cs typeface="Times New Roman"/>
              </a:endParaRPr>
            </a:p>
          </p:txBody>
        </p:sp>
        <p:sp>
          <p:nvSpPr>
            <p:cNvPr id="77" name="57 Rectángulo redondeado"/>
            <p:cNvSpPr/>
            <p:nvPr/>
          </p:nvSpPr>
          <p:spPr>
            <a:xfrm>
              <a:off x="8918037" y="3894297"/>
              <a:ext cx="2031216" cy="572919"/>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000" dirty="0">
                  <a:ea typeface="Calibri"/>
                  <a:cs typeface="Times New Roman"/>
                </a:rPr>
                <a:t>COORDINADOR ADMINISTRATIVO </a:t>
              </a:r>
              <a:r>
                <a:rPr lang="es-PE" sz="1000" dirty="0" smtClean="0">
                  <a:ea typeface="Calibri"/>
                  <a:cs typeface="Times New Roman"/>
                </a:rPr>
                <a:t>Y OPERATIVO </a:t>
              </a:r>
              <a:endParaRPr lang="es-PE" sz="1000" dirty="0">
                <a:ea typeface="Calibri"/>
                <a:cs typeface="Times New Roman"/>
              </a:endParaRPr>
            </a:p>
          </p:txBody>
        </p:sp>
        <p:sp>
          <p:nvSpPr>
            <p:cNvPr id="78" name="31 Rectángulo"/>
            <p:cNvSpPr/>
            <p:nvPr/>
          </p:nvSpPr>
          <p:spPr>
            <a:xfrm>
              <a:off x="7953900" y="4563337"/>
              <a:ext cx="1362075" cy="51593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s-PE" sz="1000" dirty="0">
                  <a:ea typeface="Calibri"/>
                  <a:cs typeface="Times New Roman"/>
                </a:rPr>
                <a:t>AREA</a:t>
              </a:r>
            </a:p>
            <a:p>
              <a:pPr algn="ctr">
                <a:spcAft>
                  <a:spcPts val="0"/>
                </a:spcAft>
                <a:defRPr/>
              </a:pPr>
              <a:r>
                <a:rPr lang="es-PE" sz="1000" dirty="0">
                  <a:ea typeface="Calibri"/>
                  <a:cs typeface="Times New Roman"/>
                </a:rPr>
                <a:t>CONSTANCIA DE POSESION</a:t>
              </a:r>
            </a:p>
          </p:txBody>
        </p:sp>
        <p:cxnSp>
          <p:nvCxnSpPr>
            <p:cNvPr id="79" name="Conector recto 78"/>
            <p:cNvCxnSpPr>
              <a:stCxn id="78" idx="0"/>
            </p:cNvCxnSpPr>
            <p:nvPr/>
          </p:nvCxnSpPr>
          <p:spPr>
            <a:xfrm flipV="1">
              <a:off x="8634938" y="3786304"/>
              <a:ext cx="0" cy="7770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5" name="Grupo 104"/>
          <p:cNvGrpSpPr/>
          <p:nvPr/>
        </p:nvGrpSpPr>
        <p:grpSpPr>
          <a:xfrm>
            <a:off x="-2" y="-25400"/>
            <a:ext cx="12192002" cy="6883400"/>
            <a:chOff x="-2" y="-25400"/>
            <a:chExt cx="12192002" cy="6883400"/>
          </a:xfrm>
        </p:grpSpPr>
        <p:pic>
          <p:nvPicPr>
            <p:cNvPr id="96" name="Imagen 95"/>
            <p:cNvPicPr>
              <a:picLocks noChangeAspect="1"/>
            </p:cNvPicPr>
            <p:nvPr/>
          </p:nvPicPr>
          <p:blipFill rotWithShape="1">
            <a:blip r:embed="rId3">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97"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03"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04" name="Imagen 103"/>
            <p:cNvPicPr>
              <a:picLocks noChangeAspect="1"/>
            </p:cNvPicPr>
            <p:nvPr/>
          </p:nvPicPr>
          <p:blipFill rotWithShape="1">
            <a:blip r:embed="rId3">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Tree>
    <p:extLst>
      <p:ext uri="{BB962C8B-B14F-4D97-AF65-F5344CB8AC3E}">
        <p14:creationId xmlns:p14="http://schemas.microsoft.com/office/powerpoint/2010/main" val="3553502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2" y="-25400"/>
            <a:ext cx="12192002" cy="6883400"/>
            <a:chOff x="-2" y="-25400"/>
            <a:chExt cx="12192002" cy="6883400"/>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9"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0"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3" name="Subtítulo 2"/>
          <p:cNvSpPr>
            <a:spLocks noGrp="1"/>
          </p:cNvSpPr>
          <p:nvPr>
            <p:ph type="subTitle" idx="1"/>
          </p:nvPr>
        </p:nvSpPr>
        <p:spPr>
          <a:xfrm>
            <a:off x="1621971" y="2062080"/>
            <a:ext cx="9144000" cy="1316051"/>
          </a:xfrm>
        </p:spPr>
        <p:txBody>
          <a:bodyPr>
            <a:normAutofit fontScale="77500" lnSpcReduction="20000"/>
          </a:bodyPr>
          <a:lstStyle/>
          <a:p>
            <a:r>
              <a:rPr lang="es-PE" sz="7700" dirty="0" smtClean="0"/>
              <a:t>GRACIAS</a:t>
            </a:r>
          </a:p>
          <a:p>
            <a:r>
              <a:rPr lang="es-PE" sz="4000" dirty="0" smtClean="0"/>
              <a:t>GERENCIA GENERAL DE ASENTAMIENTOS HUMANOS</a:t>
            </a:r>
            <a:endParaRPr lang="es-PE" sz="4000" dirty="0"/>
          </a:p>
        </p:txBody>
      </p:sp>
      <p:pic>
        <p:nvPicPr>
          <p:cNvPr id="5122" name="Picture 2" descr="Aplausos.jpg"/>
          <p:cNvPicPr>
            <a:picLocks noChangeAspect="1" noChangeArrowheads="1"/>
          </p:cNvPicPr>
          <p:nvPr/>
        </p:nvPicPr>
        <p:blipFill rotWithShape="1">
          <a:blip r:embed="rId4">
            <a:extLst>
              <a:ext uri="{28A0092B-C50C-407E-A947-70E740481C1C}">
                <a14:useLocalDpi xmlns:a14="http://schemas.microsoft.com/office/drawing/2010/main" val="0"/>
              </a:ext>
            </a:extLst>
          </a:blip>
          <a:srcRect l="16910" t="27117" r="19644" b="28763"/>
          <a:stretch/>
        </p:blipFill>
        <p:spPr bwMode="auto">
          <a:xfrm>
            <a:off x="4686299" y="3562350"/>
            <a:ext cx="2812473"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2252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2" y="-25400"/>
            <a:ext cx="12192002" cy="6883400"/>
            <a:chOff x="-2" y="-25400"/>
            <a:chExt cx="12192002" cy="6883400"/>
          </a:xfrm>
        </p:grpSpPr>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7"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8"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5" name="Título 4"/>
          <p:cNvSpPr>
            <a:spLocks noGrp="1"/>
          </p:cNvSpPr>
          <p:nvPr>
            <p:ph type="title"/>
          </p:nvPr>
        </p:nvSpPr>
        <p:spPr>
          <a:xfrm>
            <a:off x="838200" y="1176372"/>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0"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rotWithShape="1">
          <a:blip r:embed="rId4"/>
          <a:srcRect l="33750" t="42675" r="48125" b="44287"/>
          <a:stretch/>
        </p:blipFill>
        <p:spPr>
          <a:xfrm>
            <a:off x="3035115" y="3390901"/>
            <a:ext cx="6121764" cy="2331470"/>
          </a:xfrm>
          <a:prstGeom prst="rect">
            <a:avLst/>
          </a:prstGeom>
          <a:ln w="25400">
            <a:solidFill>
              <a:schemeClr val="accent1"/>
            </a:solidFill>
          </a:ln>
        </p:spPr>
      </p:pic>
      <p:sp>
        <p:nvSpPr>
          <p:cNvPr id="21" name="Marcador de contenido 2"/>
          <p:cNvSpPr>
            <a:spLocks noGrp="1"/>
          </p:cNvSpPr>
          <p:nvPr>
            <p:ph idx="1"/>
          </p:nvPr>
        </p:nvSpPr>
        <p:spPr>
          <a:xfrm>
            <a:off x="236220" y="1677488"/>
            <a:ext cx="11824063" cy="587931"/>
          </a:xfrm>
        </p:spPr>
        <p:txBody>
          <a:bodyPr>
            <a:noAutofit/>
          </a:bodyPr>
          <a:lstStyle/>
          <a:p>
            <a:pPr marL="0" indent="0" algn="ctr">
              <a:spcBef>
                <a:spcPts val="0"/>
              </a:spcBef>
              <a:buNone/>
            </a:pPr>
            <a:r>
              <a:rPr lang="es-ES" sz="1800" b="1" u="sng" dirty="0" smtClean="0"/>
              <a:t>LEY N° 28687 LEY DE DESARROLLO Y COMPLEMENTARIA DE FORMALIZACIÓN DE LA PROPIEDAD INFORMAL,</a:t>
            </a:r>
          </a:p>
          <a:p>
            <a:pPr marL="0" indent="0" algn="ctr">
              <a:spcBef>
                <a:spcPts val="0"/>
              </a:spcBef>
              <a:buNone/>
            </a:pPr>
            <a:r>
              <a:rPr lang="es-ES" sz="1800" b="1" u="sng" dirty="0" smtClean="0"/>
              <a:t>ACCESO AL SUELO Y DOTACION DE SERVICIOS BÁSICOS</a:t>
            </a:r>
            <a:endParaRPr lang="es-PE" sz="1800" b="1" u="sng" dirty="0" smtClean="0"/>
          </a:p>
        </p:txBody>
      </p:sp>
      <p:sp>
        <p:nvSpPr>
          <p:cNvPr id="22" name="Marcador de contenido 2"/>
          <p:cNvSpPr txBox="1">
            <a:spLocks/>
          </p:cNvSpPr>
          <p:nvPr/>
        </p:nvSpPr>
        <p:spPr>
          <a:xfrm>
            <a:off x="183966" y="2599508"/>
            <a:ext cx="11824063" cy="587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s-ES" sz="1800" dirty="0" smtClean="0"/>
              <a:t>El saneamiento físico legal que significa el procedimiento para la entrega de  los títulos de propiedad en los asentamientos humanos de la Provincia Constitucional del Callao, se sustenta en la Ley N° 28687 siendo su objetivo:</a:t>
            </a:r>
            <a:endParaRPr lang="es-PE" sz="1800" dirty="0" smtClean="0"/>
          </a:p>
        </p:txBody>
      </p:sp>
    </p:spTree>
    <p:extLst>
      <p:ext uri="{BB962C8B-B14F-4D97-AF65-F5344CB8AC3E}">
        <p14:creationId xmlns:p14="http://schemas.microsoft.com/office/powerpoint/2010/main" val="118178262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2" y="-25400"/>
            <a:ext cx="12192002" cy="6883400"/>
            <a:chOff x="-2" y="-25400"/>
            <a:chExt cx="12192002" cy="6883400"/>
          </a:xfrm>
        </p:grpSpPr>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7"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8"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3" name="Marcador de contenido 2"/>
          <p:cNvSpPr>
            <a:spLocks noGrp="1"/>
          </p:cNvSpPr>
          <p:nvPr>
            <p:ph idx="1"/>
          </p:nvPr>
        </p:nvSpPr>
        <p:spPr>
          <a:xfrm>
            <a:off x="167639" y="1980577"/>
            <a:ext cx="11824063" cy="1050489"/>
          </a:xfrm>
        </p:spPr>
        <p:txBody>
          <a:bodyPr>
            <a:noAutofit/>
          </a:bodyPr>
          <a:lstStyle/>
          <a:p>
            <a:pPr marL="0" indent="0" algn="ctr">
              <a:spcBef>
                <a:spcPts val="0"/>
              </a:spcBef>
              <a:buNone/>
            </a:pPr>
            <a:r>
              <a:rPr lang="es-ES" b="1" u="sng" dirty="0" smtClean="0"/>
              <a:t>TITULOS DE PROPIEDAD DE LOS</a:t>
            </a:r>
          </a:p>
          <a:p>
            <a:pPr marL="0" indent="0" algn="ctr">
              <a:spcBef>
                <a:spcPts val="0"/>
              </a:spcBef>
              <a:buNone/>
            </a:pPr>
            <a:r>
              <a:rPr lang="es-ES" b="1" u="sng" dirty="0" smtClean="0"/>
              <a:t>PERIODOS 2016, 2017 Y 2018</a:t>
            </a:r>
            <a:endParaRPr lang="es-PE" b="1" u="sng" dirty="0" smtClean="0"/>
          </a:p>
        </p:txBody>
      </p:sp>
      <p:sp>
        <p:nvSpPr>
          <p:cNvPr id="5"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0"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rotWithShape="1">
          <a:blip r:embed="rId4"/>
          <a:srcRect l="5635" t="35705" r="59472" b="39568"/>
          <a:stretch/>
        </p:blipFill>
        <p:spPr>
          <a:xfrm>
            <a:off x="3142267" y="3141056"/>
            <a:ext cx="5907466" cy="2354867"/>
          </a:xfrm>
          <a:prstGeom prst="rect">
            <a:avLst/>
          </a:prstGeom>
        </p:spPr>
      </p:pic>
    </p:spTree>
    <p:extLst>
      <p:ext uri="{BB962C8B-B14F-4D97-AF65-F5344CB8AC3E}">
        <p14:creationId xmlns:p14="http://schemas.microsoft.com/office/powerpoint/2010/main" val="5144926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2" y="-25400"/>
            <a:ext cx="12192002" cy="6883400"/>
            <a:chOff x="-2" y="-25400"/>
            <a:chExt cx="12192002" cy="6883400"/>
          </a:xfrm>
        </p:grpSpPr>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7"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8"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3" name="Marcador de contenido 2"/>
          <p:cNvSpPr>
            <a:spLocks noGrp="1"/>
          </p:cNvSpPr>
          <p:nvPr>
            <p:ph idx="1"/>
          </p:nvPr>
        </p:nvSpPr>
        <p:spPr>
          <a:xfrm>
            <a:off x="167639" y="1980577"/>
            <a:ext cx="11824063" cy="983513"/>
          </a:xfrm>
        </p:spPr>
        <p:txBody>
          <a:bodyPr>
            <a:noAutofit/>
          </a:bodyPr>
          <a:lstStyle/>
          <a:p>
            <a:pPr marL="0" indent="0" algn="ctr">
              <a:spcBef>
                <a:spcPts val="0"/>
              </a:spcBef>
              <a:buNone/>
            </a:pPr>
            <a:r>
              <a:rPr lang="es-ES" b="1" u="sng" dirty="0" smtClean="0"/>
              <a:t>CONSTANCIAS DE POSESION DE LOS</a:t>
            </a:r>
          </a:p>
          <a:p>
            <a:pPr marL="0" indent="0" algn="ctr">
              <a:spcBef>
                <a:spcPts val="0"/>
              </a:spcBef>
              <a:buNone/>
            </a:pPr>
            <a:r>
              <a:rPr lang="es-ES" b="1" u="sng" dirty="0" smtClean="0"/>
              <a:t>PERIODOS 2016, 2017 Y 2018</a:t>
            </a:r>
            <a:endParaRPr lang="es-PE" b="1" u="sng" dirty="0" smtClean="0"/>
          </a:p>
        </p:txBody>
      </p:sp>
      <p:sp>
        <p:nvSpPr>
          <p:cNvPr id="5"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20"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rotWithShape="1">
          <a:blip r:embed="rId4"/>
          <a:srcRect l="5912" t="36048" r="58446" b="38022"/>
          <a:stretch/>
        </p:blipFill>
        <p:spPr>
          <a:xfrm>
            <a:off x="3091358" y="3057226"/>
            <a:ext cx="6009279" cy="2459129"/>
          </a:xfrm>
          <a:prstGeom prst="rect">
            <a:avLst/>
          </a:prstGeom>
        </p:spPr>
      </p:pic>
    </p:spTree>
    <p:extLst>
      <p:ext uri="{BB962C8B-B14F-4D97-AF65-F5344CB8AC3E}">
        <p14:creationId xmlns:p14="http://schemas.microsoft.com/office/powerpoint/2010/main" val="11392298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2" y="-25400"/>
            <a:ext cx="12192002" cy="6883400"/>
            <a:chOff x="-2" y="-25400"/>
            <a:chExt cx="12192002" cy="688340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3"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4"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16" name="Marcador de contenido 2"/>
          <p:cNvSpPr>
            <a:spLocks noGrp="1"/>
          </p:cNvSpPr>
          <p:nvPr>
            <p:ph idx="1"/>
          </p:nvPr>
        </p:nvSpPr>
        <p:spPr>
          <a:xfrm>
            <a:off x="914400" y="1885980"/>
            <a:ext cx="10429875" cy="513431"/>
          </a:xfrm>
        </p:spPr>
        <p:txBody>
          <a:bodyPr>
            <a:noAutofit/>
          </a:bodyPr>
          <a:lstStyle/>
          <a:p>
            <a:pPr marL="0" indent="0" algn="ctr">
              <a:buNone/>
            </a:pPr>
            <a:r>
              <a:rPr lang="es-PE" b="1" u="sng" dirty="0" smtClean="0"/>
              <a:t>GERENCIA DE FORMALIZACIÓN Y REGULACIÓN DE LA PROPIEDAD</a:t>
            </a:r>
            <a:endParaRPr lang="es-PE" dirty="0" smtClean="0"/>
          </a:p>
        </p:txBody>
      </p:sp>
      <p:sp>
        <p:nvSpPr>
          <p:cNvPr id="17"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18"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arcador de contenido 2"/>
          <p:cNvSpPr txBox="1">
            <a:spLocks/>
          </p:cNvSpPr>
          <p:nvPr/>
        </p:nvSpPr>
        <p:spPr>
          <a:xfrm>
            <a:off x="1581150" y="2648869"/>
            <a:ext cx="8763000" cy="2980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S" sz="2600" dirty="0" smtClean="0"/>
              <a:t>Las funciones que realiza la Gerencia de Formalización y Regulación de la Propiedad es el desarrollo</a:t>
            </a:r>
          </a:p>
          <a:p>
            <a:pPr marL="0" indent="0" algn="just">
              <a:lnSpc>
                <a:spcPct val="100000"/>
              </a:lnSpc>
              <a:spcBef>
                <a:spcPts val="0"/>
              </a:spcBef>
              <a:buFont typeface="Arial" panose="020B0604020202020204" pitchFamily="34" charset="0"/>
              <a:buNone/>
            </a:pPr>
            <a:r>
              <a:rPr lang="es-ES" sz="2600" dirty="0" smtClean="0"/>
              <a:t>Esta encargada de los aspectos legales para la formalización de los Títulos de propiedad como son:</a:t>
            </a:r>
          </a:p>
          <a:p>
            <a:pPr marL="0" indent="0" algn="just">
              <a:lnSpc>
                <a:spcPct val="100000"/>
              </a:lnSpc>
              <a:spcBef>
                <a:spcPts val="0"/>
              </a:spcBef>
              <a:buFont typeface="Arial" panose="020B0604020202020204" pitchFamily="34" charset="0"/>
              <a:buNone/>
            </a:pPr>
            <a:r>
              <a:rPr lang="es-ES" sz="2600" dirty="0" smtClean="0"/>
              <a:t>* Los informes, proyectos de resoluciones levantamiento de observaciones de la SUNARP y reconocimientos de las Directivas de los Asentamientos Humanos.</a:t>
            </a:r>
            <a:endParaRPr lang="es-PE" sz="2600" dirty="0"/>
          </a:p>
        </p:txBody>
      </p:sp>
    </p:spTree>
    <p:extLst>
      <p:ext uri="{BB962C8B-B14F-4D97-AF65-F5344CB8AC3E}">
        <p14:creationId xmlns:p14="http://schemas.microsoft.com/office/powerpoint/2010/main" val="9228075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2" y="-25400"/>
            <a:ext cx="12192002" cy="6883400"/>
            <a:chOff x="-2" y="-25400"/>
            <a:chExt cx="12192002" cy="688340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3"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4"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16" name="Marcador de contenido 2"/>
          <p:cNvSpPr>
            <a:spLocks noGrp="1"/>
          </p:cNvSpPr>
          <p:nvPr>
            <p:ph idx="1"/>
          </p:nvPr>
        </p:nvSpPr>
        <p:spPr>
          <a:xfrm>
            <a:off x="3159159" y="1914555"/>
            <a:ext cx="6238587" cy="513431"/>
          </a:xfrm>
        </p:spPr>
        <p:txBody>
          <a:bodyPr>
            <a:normAutofit/>
          </a:bodyPr>
          <a:lstStyle/>
          <a:p>
            <a:pPr marL="0" indent="0" algn="ctr">
              <a:buNone/>
            </a:pPr>
            <a:r>
              <a:rPr lang="es-PE" b="1" u="sng" dirty="0" smtClean="0"/>
              <a:t>GERENCIA DE HABILITACION URBANA</a:t>
            </a:r>
            <a:endParaRPr lang="es-PE" dirty="0" smtClean="0"/>
          </a:p>
        </p:txBody>
      </p:sp>
      <p:sp>
        <p:nvSpPr>
          <p:cNvPr id="17" name="Título 4"/>
          <p:cNvSpPr>
            <a:spLocks noGrp="1"/>
          </p:cNvSpPr>
          <p:nvPr>
            <p:ph type="title"/>
          </p:nvPr>
        </p:nvSpPr>
        <p:spPr>
          <a:xfrm>
            <a:off x="838200" y="1223997"/>
            <a:ext cx="105156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18" name="Imagen 11" descr="Resultado de imagen para LOGO MUNICALL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arcador de contenido 2"/>
          <p:cNvSpPr txBox="1">
            <a:spLocks/>
          </p:cNvSpPr>
          <p:nvPr/>
        </p:nvSpPr>
        <p:spPr>
          <a:xfrm>
            <a:off x="1581150" y="2648869"/>
            <a:ext cx="8763000" cy="2151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S" sz="2600" dirty="0" smtClean="0"/>
              <a:t>Tiene como función principal desarrollar los aspectos técnicos para el otorgamiento de Titulo de Propiedad efectuando los planos y memorias descriptivas de los Asentamientos Humanos siendo estos: Plano Perimétrico y Lotización; adicionalmente también se elaboran planos para servicios básicos.</a:t>
            </a:r>
            <a:endParaRPr lang="es-PE" sz="2600" dirty="0"/>
          </a:p>
        </p:txBody>
      </p:sp>
    </p:spTree>
    <p:extLst>
      <p:ext uri="{BB962C8B-B14F-4D97-AF65-F5344CB8AC3E}">
        <p14:creationId xmlns:p14="http://schemas.microsoft.com/office/powerpoint/2010/main" val="269752172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2" y="-25400"/>
            <a:ext cx="12192002" cy="6883400"/>
            <a:chOff x="-2" y="-25400"/>
            <a:chExt cx="12192002" cy="6883400"/>
          </a:xfrm>
        </p:grpSpPr>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6"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7"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8" name="Imagen 17"/>
            <p:cNvPicPr>
              <a:picLocks noChangeAspect="1"/>
            </p:cNvPicPr>
            <p:nvPr/>
          </p:nvPicPr>
          <p:blipFill rotWithShape="1">
            <a:blip r:embed="rId3">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10" name="Título 4"/>
          <p:cNvSpPr>
            <a:spLocks noGrp="1"/>
          </p:cNvSpPr>
          <p:nvPr>
            <p:ph type="title"/>
          </p:nvPr>
        </p:nvSpPr>
        <p:spPr>
          <a:xfrm>
            <a:off x="3962400" y="1223997"/>
            <a:ext cx="42672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11" name="Imagen 11" descr="Resultado de imagen para LOGO MUNICALLA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Objeto 18"/>
          <p:cNvGraphicFramePr>
            <a:graphicFrameLocks noChangeAspect="1"/>
          </p:cNvGraphicFramePr>
          <p:nvPr>
            <p:extLst>
              <p:ext uri="{D42A27DB-BD31-4B8C-83A1-F6EECF244321}">
                <p14:modId xmlns:p14="http://schemas.microsoft.com/office/powerpoint/2010/main" val="2425983203"/>
              </p:ext>
            </p:extLst>
          </p:nvPr>
        </p:nvGraphicFramePr>
        <p:xfrm>
          <a:off x="3757847" y="2362200"/>
          <a:ext cx="4341283" cy="3633771"/>
        </p:xfrm>
        <a:graphic>
          <a:graphicData uri="http://schemas.openxmlformats.org/presentationml/2006/ole">
            <mc:AlternateContent xmlns:mc="http://schemas.openxmlformats.org/markup-compatibility/2006">
              <mc:Choice xmlns:v="urn:schemas-microsoft-com:vml" Requires="v">
                <p:oleObj spid="_x0000_s2544" name="Acrobat Document" r:id="rId5" imgW="11343928" imgH="16040043" progId="AcroExch.Document.11">
                  <p:embed/>
                </p:oleObj>
              </mc:Choice>
              <mc:Fallback>
                <p:oleObj name="Acrobat Document" r:id="rId5" imgW="11343928" imgH="16040043" progId="AcroExch.Document.11">
                  <p:embed/>
                  <p:pic>
                    <p:nvPicPr>
                      <p:cNvPr id="0" name=""/>
                      <p:cNvPicPr/>
                      <p:nvPr/>
                    </p:nvPicPr>
                    <p:blipFill>
                      <a:blip r:embed="rId6"/>
                      <a:stretch>
                        <a:fillRect/>
                      </a:stretch>
                    </p:blipFill>
                    <p:spPr>
                      <a:xfrm>
                        <a:off x="3757847" y="2362200"/>
                        <a:ext cx="4341283" cy="3633771"/>
                      </a:xfrm>
                      <a:prstGeom prst="rect">
                        <a:avLst/>
                      </a:prstGeom>
                      <a:ln w="25400">
                        <a:solidFill>
                          <a:srgbClr val="00B0F0"/>
                        </a:solidFill>
                      </a:ln>
                    </p:spPr>
                  </p:pic>
                </p:oleObj>
              </mc:Fallback>
            </mc:AlternateContent>
          </a:graphicData>
        </a:graphic>
      </p:graphicFrame>
      <p:sp>
        <p:nvSpPr>
          <p:cNvPr id="27" name="Marcador de contenido 2"/>
          <p:cNvSpPr txBox="1">
            <a:spLocks/>
          </p:cNvSpPr>
          <p:nvPr/>
        </p:nvSpPr>
        <p:spPr>
          <a:xfrm>
            <a:off x="3757847" y="1950752"/>
            <a:ext cx="4676302" cy="309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1600" b="1" u="sng" dirty="0" smtClean="0"/>
              <a:t>PLANO PERIMETRICO</a:t>
            </a:r>
            <a:endParaRPr lang="es-PE" sz="1600" dirty="0" smtClean="0"/>
          </a:p>
        </p:txBody>
      </p:sp>
    </p:spTree>
    <p:extLst>
      <p:ext uri="{BB962C8B-B14F-4D97-AF65-F5344CB8AC3E}">
        <p14:creationId xmlns:p14="http://schemas.microsoft.com/office/powerpoint/2010/main" val="2945374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2" y="-25400"/>
            <a:ext cx="12192002" cy="6883400"/>
            <a:chOff x="-2" y="-25400"/>
            <a:chExt cx="12192002" cy="6883400"/>
          </a:xfrm>
        </p:grpSpPr>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t="74259"/>
            <a:stretch/>
          </p:blipFill>
          <p:spPr>
            <a:xfrm>
              <a:off x="0" y="6096000"/>
              <a:ext cx="12192000" cy="762000"/>
            </a:xfrm>
            <a:prstGeom prst="rect">
              <a:avLst/>
            </a:prstGeom>
          </p:spPr>
        </p:pic>
        <p:sp>
          <p:nvSpPr>
            <p:cNvPr id="16" name="Subtítulo 2"/>
            <p:cNvSpPr txBox="1">
              <a:spLocks/>
            </p:cNvSpPr>
            <p:nvPr/>
          </p:nvSpPr>
          <p:spPr>
            <a:xfrm>
              <a:off x="8826500" y="6418249"/>
              <a:ext cx="3365500" cy="376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PE" sz="1100" dirty="0" smtClean="0">
                  <a:solidFill>
                    <a:schemeClr val="bg1"/>
                  </a:solidFill>
                  <a:latin typeface="Arial Black" panose="020B0A04020102020204" pitchFamily="34" charset="0"/>
                </a:rPr>
                <a:t>GERENTE GENERAL</a:t>
              </a:r>
            </a:p>
            <a:p>
              <a:pPr marL="0" indent="0" algn="ctr">
                <a:spcBef>
                  <a:spcPts val="0"/>
                </a:spcBef>
                <a:buNone/>
              </a:pPr>
              <a:r>
                <a:rPr lang="es-PE" sz="1100" dirty="0" smtClean="0">
                  <a:solidFill>
                    <a:schemeClr val="bg1"/>
                  </a:solidFill>
                  <a:latin typeface="Arial Black" panose="020B0A04020102020204" pitchFamily="34" charset="0"/>
                </a:rPr>
                <a:t>ABOG. PEDRO AGAPIO FIESTAS CHERRE</a:t>
              </a:r>
              <a:endParaRPr lang="es-PE" sz="1100" dirty="0">
                <a:solidFill>
                  <a:schemeClr val="bg1"/>
                </a:solidFill>
                <a:latin typeface="Arial Black" panose="020B0A04020102020204" pitchFamily="34" charset="0"/>
              </a:endParaRPr>
            </a:p>
          </p:txBody>
        </p:sp>
        <p:sp>
          <p:nvSpPr>
            <p:cNvPr id="17" name="Subtítulo 2"/>
            <p:cNvSpPr txBox="1">
              <a:spLocks/>
            </p:cNvSpPr>
            <p:nvPr/>
          </p:nvSpPr>
          <p:spPr>
            <a:xfrm>
              <a:off x="-1" y="6516915"/>
              <a:ext cx="4383315" cy="316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s-PE" sz="1600" dirty="0" smtClean="0">
                  <a:solidFill>
                    <a:schemeClr val="bg1"/>
                  </a:solidFill>
                  <a:latin typeface="Script MT Bold" panose="03040602040607080904" pitchFamily="66" charset="0"/>
                </a:rPr>
                <a:t>“Recuperando la dignidad e identidad del Callao”</a:t>
              </a:r>
              <a:endParaRPr lang="es-PE" sz="1600" dirty="0">
                <a:solidFill>
                  <a:schemeClr val="bg1"/>
                </a:solidFill>
                <a:latin typeface="Script MT Bold" panose="03040602040607080904" pitchFamily="66" charset="0"/>
              </a:endParaRPr>
            </a:p>
          </p:txBody>
        </p:sp>
        <p:pic>
          <p:nvPicPr>
            <p:cNvPr id="18" name="Imagen 17"/>
            <p:cNvPicPr>
              <a:picLocks noChangeAspect="1"/>
            </p:cNvPicPr>
            <p:nvPr/>
          </p:nvPicPr>
          <p:blipFill rotWithShape="1">
            <a:blip r:embed="rId3">
              <a:extLst>
                <a:ext uri="{28A0092B-C50C-407E-A947-70E740481C1C}">
                  <a14:useLocalDpi xmlns:a14="http://schemas.microsoft.com/office/drawing/2010/main" val="0"/>
                </a:ext>
              </a:extLst>
            </a:blip>
            <a:srcRect t="-372" b="95742"/>
            <a:stretch/>
          </p:blipFill>
          <p:spPr>
            <a:xfrm>
              <a:off x="-2" y="-25400"/>
              <a:ext cx="12192000" cy="329339"/>
            </a:xfrm>
            <a:prstGeom prst="rect">
              <a:avLst/>
            </a:prstGeom>
          </p:spPr>
        </p:pic>
      </p:grpSp>
      <p:sp>
        <p:nvSpPr>
          <p:cNvPr id="10" name="Título 4"/>
          <p:cNvSpPr>
            <a:spLocks noGrp="1"/>
          </p:cNvSpPr>
          <p:nvPr>
            <p:ph type="title"/>
          </p:nvPr>
        </p:nvSpPr>
        <p:spPr>
          <a:xfrm>
            <a:off x="3962400" y="1223997"/>
            <a:ext cx="4267200" cy="557821"/>
          </a:xfrm>
        </p:spPr>
        <p:txBody>
          <a:bodyPr>
            <a:normAutofit/>
          </a:bodyPr>
          <a:lstStyle/>
          <a:p>
            <a:pPr algn="ctr"/>
            <a:r>
              <a:rPr lang="es-PE" sz="1400" b="1" dirty="0" smtClean="0">
                <a:latin typeface="+mn-lt"/>
              </a:rPr>
              <a:t>MUNICIPALIDAD PROVINCIAL DEL CALLAO</a:t>
            </a:r>
            <a:br>
              <a:rPr lang="es-PE" sz="1400" b="1" dirty="0" smtClean="0">
                <a:latin typeface="+mn-lt"/>
              </a:rPr>
            </a:br>
            <a:r>
              <a:rPr lang="es-PE" sz="1400" b="1" dirty="0" smtClean="0">
                <a:latin typeface="+mn-lt"/>
              </a:rPr>
              <a:t>GERENCIA GERENCIAL DE ASENTAMIENTOS HUMANOS</a:t>
            </a:r>
            <a:endParaRPr lang="es-PE" sz="1400" dirty="0">
              <a:latin typeface="+mn-lt"/>
            </a:endParaRPr>
          </a:p>
        </p:txBody>
      </p:sp>
      <p:pic>
        <p:nvPicPr>
          <p:cNvPr id="11" name="Imagen 11" descr="Resultado de imagen para LOGO MUNICALLA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571" y="349098"/>
            <a:ext cx="704854" cy="8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4721226" y="1923069"/>
            <a:ext cx="3000374" cy="321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1500" b="1" u="sng" dirty="0" smtClean="0"/>
              <a:t>PLANO DE TRAZADO Y LOTIZACION</a:t>
            </a:r>
            <a:endParaRPr lang="es-PE" sz="1500" dirty="0" smtClean="0"/>
          </a:p>
        </p:txBody>
      </p:sp>
      <p:graphicFrame>
        <p:nvGraphicFramePr>
          <p:cNvPr id="5" name="Objeto 4"/>
          <p:cNvGraphicFramePr>
            <a:graphicFrameLocks noChangeAspect="1"/>
          </p:cNvGraphicFramePr>
          <p:nvPr>
            <p:extLst>
              <p:ext uri="{D42A27DB-BD31-4B8C-83A1-F6EECF244321}">
                <p14:modId xmlns:p14="http://schemas.microsoft.com/office/powerpoint/2010/main" val="1253310007"/>
              </p:ext>
            </p:extLst>
          </p:nvPr>
        </p:nvGraphicFramePr>
        <p:xfrm>
          <a:off x="4575174" y="2405541"/>
          <a:ext cx="3329561" cy="3562350"/>
        </p:xfrm>
        <a:graphic>
          <a:graphicData uri="http://schemas.openxmlformats.org/presentationml/2006/ole">
            <mc:AlternateContent xmlns:mc="http://schemas.openxmlformats.org/markup-compatibility/2006">
              <mc:Choice xmlns:v="urn:schemas-microsoft-com:vml" Requires="v">
                <p:oleObj spid="_x0000_s6173" name="Acrobat Document" r:id="rId5" imgW="16039765" imgH="22707401" progId="AcroExch.Document.11">
                  <p:embed/>
                </p:oleObj>
              </mc:Choice>
              <mc:Fallback>
                <p:oleObj name="Acrobat Document" r:id="rId5" imgW="16039765" imgH="22707401" progId="AcroExch.Document.11">
                  <p:embed/>
                  <p:pic>
                    <p:nvPicPr>
                      <p:cNvPr id="0" name=""/>
                      <p:cNvPicPr/>
                      <p:nvPr/>
                    </p:nvPicPr>
                    <p:blipFill>
                      <a:blip r:embed="rId6"/>
                      <a:stretch>
                        <a:fillRect/>
                      </a:stretch>
                    </p:blipFill>
                    <p:spPr>
                      <a:xfrm>
                        <a:off x="4575174" y="2405541"/>
                        <a:ext cx="3329561" cy="3562350"/>
                      </a:xfrm>
                      <a:prstGeom prst="rect">
                        <a:avLst/>
                      </a:prstGeom>
                      <a:ln w="25400">
                        <a:solidFill>
                          <a:srgbClr val="00B0F0"/>
                        </a:solidFill>
                      </a:ln>
                    </p:spPr>
                  </p:pic>
                </p:oleObj>
              </mc:Fallback>
            </mc:AlternateContent>
          </a:graphicData>
        </a:graphic>
      </p:graphicFrame>
    </p:spTree>
    <p:extLst>
      <p:ext uri="{BB962C8B-B14F-4D97-AF65-F5344CB8AC3E}">
        <p14:creationId xmlns:p14="http://schemas.microsoft.com/office/powerpoint/2010/main" val="39412940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948</Words>
  <Application>Microsoft Office PowerPoint</Application>
  <PresentationFormat>Personalizado</PresentationFormat>
  <Paragraphs>141</Paragraphs>
  <Slides>20</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Tema de Office</vt:lpstr>
      <vt:lpstr>Acrobat Document</vt:lpstr>
      <vt:lpstr>RENDICION DE CUENTAS PERIODO 2018  GERENCIA GERENCIAL DE ASENTAMIENTOS HUMANOS</vt:lpstr>
      <vt:lpstr>ORGANIGRAMA ESTRUCTURAL</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MUNICIPALIDAD PROVINCIAL DEL CALLAO GERENCIA GERENCIAL DE ASENTAMIENTOS HUMANOS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Jessica R. Cornejo Guarda</dc:creator>
  <cp:lastModifiedBy>Gudalupe Rodriguez Moreno</cp:lastModifiedBy>
  <cp:revision>156</cp:revision>
  <cp:lastPrinted>2019-05-15T13:24:57Z</cp:lastPrinted>
  <dcterms:created xsi:type="dcterms:W3CDTF">2018-02-16T18:13:11Z</dcterms:created>
  <dcterms:modified xsi:type="dcterms:W3CDTF">2019-05-15T14:12:35Z</dcterms:modified>
</cp:coreProperties>
</file>